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409" r:id="rId2"/>
    <p:sldId id="257" r:id="rId3"/>
    <p:sldId id="365" r:id="rId4"/>
    <p:sldId id="316" r:id="rId5"/>
    <p:sldId id="344" r:id="rId6"/>
    <p:sldId id="345" r:id="rId7"/>
    <p:sldId id="346" r:id="rId8"/>
    <p:sldId id="392" r:id="rId9"/>
    <p:sldId id="317" r:id="rId10"/>
    <p:sldId id="347" r:id="rId11"/>
    <p:sldId id="325" r:id="rId12"/>
    <p:sldId id="326" r:id="rId13"/>
    <p:sldId id="327" r:id="rId14"/>
    <p:sldId id="328" r:id="rId15"/>
    <p:sldId id="329" r:id="rId16"/>
    <p:sldId id="355" r:id="rId17"/>
    <p:sldId id="352" r:id="rId18"/>
    <p:sldId id="356" r:id="rId19"/>
    <p:sldId id="334" r:id="rId20"/>
    <p:sldId id="357" r:id="rId21"/>
    <p:sldId id="358" r:id="rId22"/>
    <p:sldId id="359" r:id="rId23"/>
    <p:sldId id="360" r:id="rId24"/>
    <p:sldId id="361" r:id="rId25"/>
    <p:sldId id="362" r:id="rId26"/>
    <p:sldId id="351" r:id="rId27"/>
    <p:sldId id="349" r:id="rId28"/>
    <p:sldId id="350" r:id="rId29"/>
    <p:sldId id="348" r:id="rId30"/>
    <p:sldId id="390" r:id="rId31"/>
    <p:sldId id="389" r:id="rId32"/>
    <p:sldId id="388" r:id="rId33"/>
    <p:sldId id="315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305" r:id="rId44"/>
    <p:sldId id="306" r:id="rId45"/>
    <p:sldId id="307" r:id="rId46"/>
    <p:sldId id="303" r:id="rId47"/>
    <p:sldId id="268" r:id="rId48"/>
    <p:sldId id="269" r:id="rId49"/>
    <p:sldId id="363" r:id="rId50"/>
    <p:sldId id="373" r:id="rId51"/>
    <p:sldId id="270" r:id="rId52"/>
    <p:sldId id="271" r:id="rId53"/>
    <p:sldId id="374" r:id="rId54"/>
    <p:sldId id="272" r:id="rId55"/>
    <p:sldId id="273" r:id="rId56"/>
    <p:sldId id="309" r:id="rId57"/>
    <p:sldId id="310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364" r:id="rId70"/>
    <p:sldId id="286" r:id="rId71"/>
    <p:sldId id="287" r:id="rId72"/>
    <p:sldId id="375" r:id="rId73"/>
    <p:sldId id="288" r:id="rId74"/>
    <p:sldId id="289" r:id="rId75"/>
    <p:sldId id="290" r:id="rId76"/>
    <p:sldId id="366" r:id="rId77"/>
    <p:sldId id="291" r:id="rId78"/>
    <p:sldId id="292" r:id="rId79"/>
    <p:sldId id="367" r:id="rId80"/>
    <p:sldId id="376" r:id="rId81"/>
    <p:sldId id="377" r:id="rId82"/>
    <p:sldId id="294" r:id="rId83"/>
    <p:sldId id="293" r:id="rId84"/>
    <p:sldId id="295" r:id="rId85"/>
    <p:sldId id="296" r:id="rId86"/>
    <p:sldId id="297" r:id="rId87"/>
    <p:sldId id="298" r:id="rId88"/>
    <p:sldId id="299" r:id="rId89"/>
    <p:sldId id="300" r:id="rId90"/>
    <p:sldId id="314" r:id="rId91"/>
    <p:sldId id="301" r:id="rId92"/>
    <p:sldId id="378" r:id="rId93"/>
    <p:sldId id="312" r:id="rId94"/>
    <p:sldId id="380" r:id="rId95"/>
    <p:sldId id="379" r:id="rId96"/>
    <p:sldId id="313" r:id="rId97"/>
    <p:sldId id="385" r:id="rId98"/>
    <p:sldId id="386" r:id="rId99"/>
    <p:sldId id="258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RJJT6DjwRg23YWCOT0MZVA==" hashData="ZS8yp286NvJ1m6QQ1YZm5nleQDk="/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0099"/>
    <a:srgbClr val="FF33CC"/>
    <a:srgbClr val="FF99FF"/>
    <a:srgbClr val="00FFFF"/>
    <a:srgbClr val="008000"/>
    <a:srgbClr val="000099"/>
    <a:srgbClr val="3B669B"/>
    <a:srgbClr val="2D6BB5"/>
    <a:srgbClr val="3E6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7" autoAdjust="0"/>
    <p:restoredTop sz="94487" autoAdjust="0"/>
  </p:normalViewPr>
  <p:slideViewPr>
    <p:cSldViewPr>
      <p:cViewPr varScale="1">
        <p:scale>
          <a:sx n="40" d="100"/>
          <a:sy n="40" d="100"/>
        </p:scale>
        <p:origin x="-952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16" y="54872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J:\Lab_Active\Post%20PhD\Teaching-Supervision\MSG327\Book1.xls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J:\Lab_Active\Post%20PhD\Teaching-Supervision\MSG327\Book1.xls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J:\Lab_Active\Post%20PhD\Teaching-Supervision\MSG327\Book1.xls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J:\Lab_Active\Post%20PhD\Teaching-Supervision\MSG327\Book1.xls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J:\Lab_Active\Post%20PhD\Teaching-Supervision\MSG327\Book1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6111111111110819E-2"/>
          <c:y val="5.0925925925926298E-2"/>
          <c:w val="0.88333333333333364"/>
          <c:h val="0.8008130081300816"/>
        </c:manualLayout>
      </c:layout>
      <c:scatterChart>
        <c:scatterStyle val="smoothMarker"/>
        <c:varyColors val="0"/>
        <c:ser>
          <c:idx val="0"/>
          <c:order val="0"/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'Sheet1 (2)'!$B$2:$B$12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'Sheet1 (2)'!$C$2:$C$12</c:f>
              <c:numCache>
                <c:formatCode>General</c:formatCode>
                <c:ptCount val="11"/>
                <c:pt idx="0">
                  <c:v>1</c:v>
                </c:pt>
                <c:pt idx="1">
                  <c:v>0.92999999999999994</c:v>
                </c:pt>
                <c:pt idx="2">
                  <c:v>0.86000000000000065</c:v>
                </c:pt>
                <c:pt idx="3">
                  <c:v>0.79</c:v>
                </c:pt>
                <c:pt idx="4">
                  <c:v>0.72000000000000064</c:v>
                </c:pt>
                <c:pt idx="5">
                  <c:v>0.65000000000000924</c:v>
                </c:pt>
                <c:pt idx="6">
                  <c:v>0.58000000000000063</c:v>
                </c:pt>
                <c:pt idx="7">
                  <c:v>0.51</c:v>
                </c:pt>
                <c:pt idx="8">
                  <c:v>0.44000000000000083</c:v>
                </c:pt>
                <c:pt idx="9">
                  <c:v>0.37000000000000038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652032"/>
        <c:axId val="108653952"/>
      </c:scatterChart>
      <c:valAx>
        <c:axId val="108652032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</a:t>
                </a:r>
              </a:p>
            </c:rich>
          </c:tx>
          <c:layout>
            <c:manualLayout>
              <c:xMode val="edge"/>
              <c:yMode val="edge"/>
              <c:x val="0.9314790026246873"/>
              <c:y val="0.90092592592592557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chemeClr val="tx1"/>
            </a:solidFill>
            <a:tailEnd type="triangle"/>
          </a:ln>
        </c:spPr>
        <c:crossAx val="108653952"/>
        <c:crosses val="autoZero"/>
        <c:crossBetween val="midCat"/>
      </c:valAx>
      <c:valAx>
        <c:axId val="108653952"/>
        <c:scaling>
          <c:orientation val="minMax"/>
        </c:scaling>
        <c:delete val="0"/>
        <c:axPos val="l"/>
        <c:title>
          <c:tx>
            <c:rich>
              <a:bodyPr rot="0" vert="wordArtVert"/>
              <a:lstStyle/>
              <a:p>
                <a:pPr>
                  <a:defRPr/>
                </a:pPr>
                <a:r>
                  <a:rPr lang="en-US"/>
                  <a:t>c</a:t>
                </a:r>
              </a:p>
            </c:rich>
          </c:tx>
          <c:layout>
            <c:manualLayout>
              <c:xMode val="edge"/>
              <c:yMode val="edge"/>
              <c:x val="1.8041557305337252E-2"/>
              <c:y val="1.1457421988918363E-3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ysClr val="windowText" lastClr="000000"/>
            </a:solidFill>
            <a:tailEnd type="triangle"/>
          </a:ln>
        </c:spPr>
        <c:crossAx val="108652032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3200" i="1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6111111111110819E-2"/>
          <c:y val="5.0925925925925937E-2"/>
          <c:w val="0.88333333333333353"/>
          <c:h val="0.8333333333333337"/>
        </c:manualLayout>
      </c:layout>
      <c:scatterChart>
        <c:scatterStyle val="smoothMarker"/>
        <c:varyColors val="0"/>
        <c:ser>
          <c:idx val="0"/>
          <c:order val="0"/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'Sheet1 (2)'!$B$2:$B$12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'Sheet1 (2)'!$C$20:$C$30</c:f>
              <c:numCache>
                <c:formatCode>General</c:formatCode>
                <c:ptCount val="11"/>
                <c:pt idx="0">
                  <c:v>1</c:v>
                </c:pt>
                <c:pt idx="1">
                  <c:v>0.74081822068171865</c:v>
                </c:pt>
                <c:pt idx="2">
                  <c:v>0.54881163609403705</c:v>
                </c:pt>
                <c:pt idx="3">
                  <c:v>0.40656965974059917</c:v>
                </c:pt>
                <c:pt idx="4">
                  <c:v>0.30119421191220752</c:v>
                </c:pt>
                <c:pt idx="5">
                  <c:v>0.22313016014842993</c:v>
                </c:pt>
                <c:pt idx="6">
                  <c:v>0.16529888822158659</c:v>
                </c:pt>
                <c:pt idx="7">
                  <c:v>0.12245642825298222</c:v>
                </c:pt>
                <c:pt idx="8">
                  <c:v>9.0717953289412748E-2</c:v>
                </c:pt>
                <c:pt idx="9">
                  <c:v>6.7205512739749784E-2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861696"/>
        <c:axId val="110298624"/>
      </c:scatterChart>
      <c:valAx>
        <c:axId val="110861696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</a:t>
                </a:r>
              </a:p>
            </c:rich>
          </c:tx>
          <c:layout>
            <c:manualLayout>
              <c:xMode val="edge"/>
              <c:yMode val="edge"/>
              <c:x val="0.93147900262468775"/>
              <c:y val="0.90092592592592557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chemeClr val="tx1"/>
            </a:solidFill>
            <a:tailEnd type="triangle"/>
          </a:ln>
        </c:spPr>
        <c:crossAx val="110298624"/>
        <c:crosses val="autoZero"/>
        <c:crossBetween val="midCat"/>
      </c:valAx>
      <c:valAx>
        <c:axId val="110298624"/>
        <c:scaling>
          <c:orientation val="minMax"/>
        </c:scaling>
        <c:delete val="0"/>
        <c:axPos val="l"/>
        <c:title>
          <c:tx>
            <c:rich>
              <a:bodyPr rot="0" vert="wordArtVert"/>
              <a:lstStyle/>
              <a:p>
                <a:pPr>
                  <a:defRPr/>
                </a:pPr>
                <a:r>
                  <a:rPr lang="en-US"/>
                  <a:t>c</a:t>
                </a:r>
              </a:p>
            </c:rich>
          </c:tx>
          <c:layout>
            <c:manualLayout>
              <c:xMode val="edge"/>
              <c:yMode val="edge"/>
              <c:x val="1.8041557305337221E-2"/>
              <c:y val="1.1457421988918357E-3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ysClr val="windowText" lastClr="000000"/>
            </a:solidFill>
            <a:tailEnd type="triangle"/>
          </a:ln>
        </c:spPr>
        <c:crossAx val="110861696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3200" i="1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3085083114610723E-2"/>
          <c:y val="0.10033319987543952"/>
          <c:w val="0.85759563040731535"/>
          <c:h val="0.75749655233773761"/>
        </c:manualLayout>
      </c:layout>
      <c:scatterChart>
        <c:scatterStyle val="smoothMarker"/>
        <c:varyColors val="0"/>
        <c:ser>
          <c:idx val="0"/>
          <c:order val="0"/>
          <c:spPr>
            <a:ln w="6350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'Fig. 2'!$B$1:$B$61</c:f>
              <c:numCache>
                <c:formatCode>General</c:formatCode>
                <c:ptCount val="61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0.60000000000000064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8.2000000000000011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9.2000000000000011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  <c:pt idx="50">
                  <c:v>10</c:v>
                </c:pt>
                <c:pt idx="51">
                  <c:v>10.200000000000001</c:v>
                </c:pt>
                <c:pt idx="52">
                  <c:v>10.4</c:v>
                </c:pt>
                <c:pt idx="53">
                  <c:v>10.6</c:v>
                </c:pt>
                <c:pt idx="54">
                  <c:v>10.8</c:v>
                </c:pt>
                <c:pt idx="55">
                  <c:v>11</c:v>
                </c:pt>
                <c:pt idx="56">
                  <c:v>11.2</c:v>
                </c:pt>
                <c:pt idx="57">
                  <c:v>11.4</c:v>
                </c:pt>
                <c:pt idx="58">
                  <c:v>11.6</c:v>
                </c:pt>
                <c:pt idx="59">
                  <c:v>11.8</c:v>
                </c:pt>
                <c:pt idx="60">
                  <c:v>12</c:v>
                </c:pt>
              </c:numCache>
            </c:numRef>
          </c:xVal>
          <c:yVal>
            <c:numRef>
              <c:f>'Fig. 2'!$C$1:$C$61</c:f>
              <c:numCache>
                <c:formatCode>General</c:formatCode>
                <c:ptCount val="61"/>
                <c:pt idx="0">
                  <c:v>8</c:v>
                </c:pt>
                <c:pt idx="1">
                  <c:v>7.2386993442877134</c:v>
                </c:pt>
                <c:pt idx="2">
                  <c:v>6.5498460246239034</c:v>
                </c:pt>
                <c:pt idx="3">
                  <c:v>5.926545765453743</c:v>
                </c:pt>
                <c:pt idx="4">
                  <c:v>5.3625603682850018</c:v>
                </c:pt>
                <c:pt idx="5">
                  <c:v>4.8522452777010665</c:v>
                </c:pt>
                <c:pt idx="6">
                  <c:v>4.3904930887522111</c:v>
                </c:pt>
                <c:pt idx="7">
                  <c:v>3.9726824303312092</c:v>
                </c:pt>
                <c:pt idx="8">
                  <c:v>3.594631712937816</c:v>
                </c:pt>
                <c:pt idx="9">
                  <c:v>3.2525572779247942</c:v>
                </c:pt>
                <c:pt idx="10">
                  <c:v>2.9430355293715391</c:v>
                </c:pt>
                <c:pt idx="11">
                  <c:v>2.6629686695846364</c:v>
                </c:pt>
                <c:pt idx="12">
                  <c:v>2.4095536952976171</c:v>
                </c:pt>
                <c:pt idx="13">
                  <c:v>2.1802543442721012</c:v>
                </c:pt>
                <c:pt idx="14">
                  <c:v>1.9727757115328521</c:v>
                </c:pt>
                <c:pt idx="15">
                  <c:v>1.7850412811874194</c:v>
                </c:pt>
                <c:pt idx="16">
                  <c:v>1.6151721439572593</c:v>
                </c:pt>
                <c:pt idx="17">
                  <c:v>1.4614681924218758</c:v>
                </c:pt>
                <c:pt idx="18">
                  <c:v>1.3223911057726918</c:v>
                </c:pt>
                <c:pt idx="19">
                  <c:v>1.1965489537811012</c:v>
                </c:pt>
                <c:pt idx="20">
                  <c:v>1.0826822658929021</c:v>
                </c:pt>
                <c:pt idx="21">
                  <c:v>0.97965142602387445</c:v>
                </c:pt>
                <c:pt idx="22">
                  <c:v>0.88642526689867174</c:v>
                </c:pt>
                <c:pt idx="23">
                  <c:v>0.80207074978242088</c:v>
                </c:pt>
                <c:pt idx="24">
                  <c:v>0.72574362631531475</c:v>
                </c:pt>
                <c:pt idx="25">
                  <c:v>0.65667998899120061</c:v>
                </c:pt>
                <c:pt idx="26">
                  <c:v>0.59418862571467057</c:v>
                </c:pt>
                <c:pt idx="27">
                  <c:v>0.5376441019179975</c:v>
                </c:pt>
                <c:pt idx="28">
                  <c:v>0.486480501001752</c:v>
                </c:pt>
                <c:pt idx="29">
                  <c:v>0.4401857604512579</c:v>
                </c:pt>
                <c:pt idx="30">
                  <c:v>0.39829654694291561</c:v>
                </c:pt>
                <c:pt idx="31">
                  <c:v>0.36039361914846757</c:v>
                </c:pt>
                <c:pt idx="32">
                  <c:v>0.3260976318269298</c:v>
                </c:pt>
                <c:pt idx="33">
                  <c:v>0.29506533920992467</c:v>
                </c:pt>
                <c:pt idx="34">
                  <c:v>0.26698615968261402</c:v>
                </c:pt>
                <c:pt idx="35">
                  <c:v>0.24157906737854787</c:v>
                </c:pt>
                <c:pt idx="36">
                  <c:v>0.21858977957834091</c:v>
                </c:pt>
                <c:pt idx="37">
                  <c:v>0.19778821176271541</c:v>
                </c:pt>
                <c:pt idx="38">
                  <c:v>0.17896617484932903</c:v>
                </c:pt>
                <c:pt idx="39">
                  <c:v>0.1619352915664404</c:v>
                </c:pt>
                <c:pt idx="40">
                  <c:v>0.14652511110987343</c:v>
                </c:pt>
                <c:pt idx="41">
                  <c:v>0.13258140321409004</c:v>
                </c:pt>
                <c:pt idx="42">
                  <c:v>0.11996461456382172</c:v>
                </c:pt>
                <c:pt idx="43">
                  <c:v>0.10854847209760747</c:v>
                </c:pt>
                <c:pt idx="44">
                  <c:v>9.8218719224547488E-2</c:v>
                </c:pt>
                <c:pt idx="45">
                  <c:v>8.887197230593856E-2</c:v>
                </c:pt>
                <c:pt idx="46">
                  <c:v>8.0414685957068702E-2</c:v>
                </c:pt>
                <c:pt idx="47">
                  <c:v>7.2762216813568259E-2</c:v>
                </c:pt>
                <c:pt idx="48">
                  <c:v>6.5837976392160311E-2</c:v>
                </c:pt>
                <c:pt idx="49">
                  <c:v>5.9572664567394733E-2</c:v>
                </c:pt>
                <c:pt idx="50">
                  <c:v>5.3903575992683792E-2</c:v>
                </c:pt>
                <c:pt idx="51">
                  <c:v>4.877397252412511E-2</c:v>
                </c:pt>
                <c:pt idx="52">
                  <c:v>4.4132515366086193E-2</c:v>
                </c:pt>
                <c:pt idx="53">
                  <c:v>3.9932751255281736E-2</c:v>
                </c:pt>
                <c:pt idx="54">
                  <c:v>3.6132647540901452E-2</c:v>
                </c:pt>
                <c:pt idx="55">
                  <c:v>3.2694171507712616E-2</c:v>
                </c:pt>
                <c:pt idx="56">
                  <c:v>2.9582909731863456E-2</c:v>
                </c:pt>
                <c:pt idx="57">
                  <c:v>2.6767723659770214E-2</c:v>
                </c:pt>
                <c:pt idx="58">
                  <c:v>2.422043796300654E-2</c:v>
                </c:pt>
                <c:pt idx="59">
                  <c:v>2.191555855014695E-2</c:v>
                </c:pt>
                <c:pt idx="60">
                  <c:v>1.9830017413330923E-2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358912"/>
        <c:axId val="110360832"/>
      </c:scatterChart>
      <c:valAx>
        <c:axId val="110358912"/>
        <c:scaling>
          <c:orientation val="minMax"/>
          <c:max val="11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t</a:t>
                </a:r>
                <a:r>
                  <a:rPr lang="en-US" dirty="0"/>
                  <a:t> (d)</a:t>
                </a:r>
              </a:p>
            </c:rich>
          </c:tx>
          <c:layout>
            <c:manualLayout>
              <c:xMode val="edge"/>
              <c:yMode val="edge"/>
              <c:x val="0.90699999999999992"/>
              <c:y val="0.8990740740740844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  <a:tailEnd type="triangle" w="lg" len="lg"/>
          </a:ln>
        </c:spPr>
        <c:txPr>
          <a:bodyPr rot="0" vert="horz"/>
          <a:lstStyle/>
          <a:p>
            <a:pPr>
              <a:defRPr/>
            </a:pPr>
            <a:endParaRPr lang="ms-MY"/>
          </a:p>
        </c:txPr>
        <c:crossAx val="110360832"/>
        <c:crosses val="autoZero"/>
        <c:crossBetween val="midCat"/>
        <c:majorUnit val="2"/>
        <c:minorUnit val="0.4"/>
      </c:valAx>
      <c:valAx>
        <c:axId val="110360832"/>
        <c:scaling>
          <c:orientation val="minMax"/>
          <c:max val="8.8000000000000007"/>
          <c:min val="0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i="1" dirty="0"/>
                  <a:t>C</a:t>
                </a:r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 smtClean="0"/>
                  <a:t>) mg/L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8.3333333333333467E-2"/>
              <c:y val="3.8659230096238012E-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  <a:tailEnd type="triangle" w="lg" len="lg"/>
          </a:ln>
        </c:spPr>
        <c:crossAx val="110358912"/>
        <c:crosses val="autoZero"/>
        <c:crossBetween val="midCat"/>
        <c:majorUnit val="1"/>
        <c:minorUnit val="0.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2800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306018951021056"/>
          <c:y val="5.0925925925925937E-2"/>
          <c:w val="0.86638418079095281"/>
          <c:h val="0.79487179487179482"/>
        </c:manualLayout>
      </c:layout>
      <c:scatterChart>
        <c:scatterStyle val="smoothMarker"/>
        <c:varyColors val="0"/>
        <c:ser>
          <c:idx val="0"/>
          <c:order val="0"/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'Fig 2.5'!$B$2:$B$12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'Fig 2.5'!$C$2:$C$12</c:f>
              <c:numCache>
                <c:formatCode>General</c:formatCode>
                <c:ptCount val="11"/>
                <c:pt idx="0">
                  <c:v>2</c:v>
                </c:pt>
                <c:pt idx="1">
                  <c:v>1.7408182206817366</c:v>
                </c:pt>
                <c:pt idx="2">
                  <c:v>1.5488116360940258</c:v>
                </c:pt>
                <c:pt idx="3">
                  <c:v>1.4065696597405808</c:v>
                </c:pt>
                <c:pt idx="4">
                  <c:v>1.3011942119121742</c:v>
                </c:pt>
                <c:pt idx="5">
                  <c:v>1.2231301601484299</c:v>
                </c:pt>
                <c:pt idx="6">
                  <c:v>1.1652988882215864</c:v>
                </c:pt>
                <c:pt idx="7">
                  <c:v>1.1224564282529821</c:v>
                </c:pt>
                <c:pt idx="8">
                  <c:v>1.0907179532894125</c:v>
                </c:pt>
                <c:pt idx="9">
                  <c:v>1.0672055127397497</c:v>
                </c:pt>
              </c:numCache>
            </c:numRef>
          </c:yVal>
          <c:smooth val="1"/>
        </c:ser>
        <c:ser>
          <c:idx val="1"/>
          <c:order val="1"/>
          <c:spPr>
            <a:ln w="12700">
              <a:solidFill>
                <a:sysClr val="windowText" lastClr="000000"/>
              </a:solidFill>
              <a:prstDash val="dash"/>
            </a:ln>
          </c:spPr>
          <c:marker>
            <c:symbol val="none"/>
          </c:marker>
          <c:xVal>
            <c:numRef>
              <c:f>'Fig 2.5'!$B$16:$B$17</c:f>
              <c:numCache>
                <c:formatCode>General</c:formatCode>
                <c:ptCount val="2"/>
                <c:pt idx="0">
                  <c:v>0</c:v>
                </c:pt>
                <c:pt idx="1">
                  <c:v>9</c:v>
                </c:pt>
              </c:numCache>
            </c:numRef>
          </c:xVal>
          <c:yVal>
            <c:numRef>
              <c:f>'Fig 2.5'!$C$16:$C$17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891776"/>
        <c:axId val="110893696"/>
      </c:scatterChart>
      <c:valAx>
        <c:axId val="110891776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</a:t>
                </a:r>
              </a:p>
            </c:rich>
          </c:tx>
          <c:layout>
            <c:manualLayout>
              <c:xMode val="edge"/>
              <c:yMode val="edge"/>
              <c:x val="0.89134521593244909"/>
              <c:y val="0.87555555555555564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chemeClr val="tx1"/>
            </a:solidFill>
            <a:tailEnd type="triangle"/>
          </a:ln>
        </c:spPr>
        <c:crossAx val="110893696"/>
        <c:crosses val="autoZero"/>
        <c:crossBetween val="midCat"/>
      </c:valAx>
      <c:valAx>
        <c:axId val="110893696"/>
        <c:scaling>
          <c:orientation val="minMax"/>
        </c:scaling>
        <c:delete val="0"/>
        <c:axPos val="l"/>
        <c:title>
          <c:tx>
            <c:rich>
              <a:bodyPr rot="0" vert="wordArtVert"/>
              <a:lstStyle/>
              <a:p>
                <a:pPr>
                  <a:defRPr/>
                </a:pPr>
                <a:r>
                  <a:rPr lang="en-US"/>
                  <a:t>c</a:t>
                </a:r>
              </a:p>
            </c:rich>
          </c:tx>
          <c:layout>
            <c:manualLayout>
              <c:xMode val="edge"/>
              <c:yMode val="edge"/>
              <c:x val="2.4327082469954412E-2"/>
              <c:y val="1.1454337438589421E-3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ysClr val="windowText" lastClr="000000"/>
            </a:solidFill>
            <a:tailEnd type="triangle"/>
          </a:ln>
        </c:spPr>
        <c:crossAx val="110891776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2800" i="1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ms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306018951021056"/>
          <c:y val="5.0925925925925923E-2"/>
          <c:w val="0.86638418079095258"/>
          <c:h val="0.82051282051282048"/>
        </c:manualLayout>
      </c:layout>
      <c:scatterChart>
        <c:scatterStyle val="smoothMarker"/>
        <c:varyColors val="0"/>
        <c:ser>
          <c:idx val="0"/>
          <c:order val="0"/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'Fig 2.5'!$F$2:$F$12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'Fig 2.5'!$G$2:$G$12</c:f>
              <c:numCache>
                <c:formatCode>General</c:formatCode>
                <c:ptCount val="11"/>
                <c:pt idx="0">
                  <c:v>1</c:v>
                </c:pt>
                <c:pt idx="1">
                  <c:v>1.7775453379548458</c:v>
                </c:pt>
                <c:pt idx="2">
                  <c:v>2.3535650917179209</c:v>
                </c:pt>
                <c:pt idx="3">
                  <c:v>2.7802910207782032</c:v>
                </c:pt>
                <c:pt idx="4">
                  <c:v>3.0964173642633934</c:v>
                </c:pt>
                <c:pt idx="5">
                  <c:v>3.330609519554661</c:v>
                </c:pt>
                <c:pt idx="6">
                  <c:v>3.5041033353352398</c:v>
                </c:pt>
                <c:pt idx="7">
                  <c:v>3.6326307152410542</c:v>
                </c:pt>
                <c:pt idx="8">
                  <c:v>3.7278461401317626</c:v>
                </c:pt>
                <c:pt idx="9">
                  <c:v>3.7983834617807601</c:v>
                </c:pt>
              </c:numCache>
            </c:numRef>
          </c:yVal>
          <c:smooth val="1"/>
        </c:ser>
        <c:ser>
          <c:idx val="1"/>
          <c:order val="1"/>
          <c:spPr>
            <a:ln w="12700">
              <a:solidFill>
                <a:sysClr val="windowText" lastClr="000000"/>
              </a:solidFill>
              <a:prstDash val="dash"/>
            </a:ln>
          </c:spPr>
          <c:marker>
            <c:symbol val="none"/>
          </c:marker>
          <c:xVal>
            <c:numRef>
              <c:f>'Fig 2.5'!$F$16:$F$17</c:f>
              <c:numCache>
                <c:formatCode>General</c:formatCode>
                <c:ptCount val="2"/>
                <c:pt idx="0">
                  <c:v>0</c:v>
                </c:pt>
                <c:pt idx="1">
                  <c:v>9</c:v>
                </c:pt>
              </c:numCache>
            </c:numRef>
          </c:xVal>
          <c:yVal>
            <c:numRef>
              <c:f>'Fig 2.5'!$G$16:$G$17</c:f>
              <c:numCache>
                <c:formatCode>General</c:formatCode>
                <c:ptCount val="2"/>
                <c:pt idx="0">
                  <c:v>4</c:v>
                </c:pt>
                <c:pt idx="1">
                  <c:v>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906752"/>
        <c:axId val="110929408"/>
      </c:scatterChart>
      <c:valAx>
        <c:axId val="110906752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</a:t>
                </a:r>
              </a:p>
            </c:rich>
          </c:tx>
          <c:layout>
            <c:manualLayout>
              <c:xMode val="edge"/>
              <c:yMode val="edge"/>
              <c:x val="0.89134521593244886"/>
              <c:y val="0.87555555555555564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chemeClr val="tx1"/>
            </a:solidFill>
            <a:tailEnd type="triangle"/>
          </a:ln>
        </c:spPr>
        <c:crossAx val="110929408"/>
        <c:crosses val="autoZero"/>
        <c:crossBetween val="midCat"/>
      </c:valAx>
      <c:valAx>
        <c:axId val="110929408"/>
        <c:scaling>
          <c:orientation val="minMax"/>
        </c:scaling>
        <c:delete val="0"/>
        <c:axPos val="l"/>
        <c:title>
          <c:tx>
            <c:rich>
              <a:bodyPr rot="0" vert="wordArtVert"/>
              <a:lstStyle/>
              <a:p>
                <a:pPr>
                  <a:defRPr/>
                </a:pPr>
                <a:r>
                  <a:rPr lang="en-US"/>
                  <a:t>c</a:t>
                </a:r>
              </a:p>
            </c:rich>
          </c:tx>
          <c:layout>
            <c:manualLayout>
              <c:xMode val="edge"/>
              <c:yMode val="edge"/>
              <c:x val="2.6026024915899598E-2"/>
              <c:y val="1.1454337438589421E-3"/>
            </c:manualLayout>
          </c:layout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ysClr val="windowText" lastClr="000000"/>
            </a:solidFill>
            <a:tailEnd type="triangle"/>
          </a:ln>
        </c:spPr>
        <c:crossAx val="110906752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2800" i="1">
          <a:latin typeface="Times New Roman" pitchFamily="18" charset="0"/>
          <a:cs typeface="Times New Roman" pitchFamily="18" charset="0"/>
        </a:defRPr>
      </a:pPr>
      <a:endParaRPr lang="ms-MY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../media/image92.wmf"/><Relationship Id="rId2" Type="http://schemas.openxmlformats.org/officeDocument/2006/relationships/image" Target="../media/image89.wmf"/><Relationship Id="rId1" Type="http://schemas.openxmlformats.org/officeDocument/2006/relationships/image" Target="../media/image70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7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10" Type="http://schemas.openxmlformats.org/officeDocument/2006/relationships/image" Target="../media/image105.wmf"/><Relationship Id="rId4" Type="http://schemas.openxmlformats.org/officeDocument/2006/relationships/image" Target="../media/image99.wmf"/><Relationship Id="rId9" Type="http://schemas.openxmlformats.org/officeDocument/2006/relationships/image" Target="../media/image10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../media/image116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7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7.wmf"/><Relationship Id="rId7" Type="http://schemas.openxmlformats.org/officeDocument/2006/relationships/image" Target="../media/image129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72.wmf"/><Relationship Id="rId7" Type="http://schemas.openxmlformats.org/officeDocument/2006/relationships/image" Target="../media/image134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7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7" Type="http://schemas.openxmlformats.org/officeDocument/2006/relationships/image" Target="../media/image142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6" Type="http://schemas.openxmlformats.org/officeDocument/2006/relationships/image" Target="../media/image141.wmf"/><Relationship Id="rId5" Type="http://schemas.openxmlformats.org/officeDocument/2006/relationships/image" Target="../media/image140.wmf"/><Relationship Id="rId4" Type="http://schemas.openxmlformats.org/officeDocument/2006/relationships/image" Target="../media/image139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7" Type="http://schemas.openxmlformats.org/officeDocument/2006/relationships/image" Target="../media/image163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7" Type="http://schemas.openxmlformats.org/officeDocument/2006/relationships/image" Target="../media/image171.wmf"/><Relationship Id="rId2" Type="http://schemas.openxmlformats.org/officeDocument/2006/relationships/image" Target="../media/image166.wmf"/><Relationship Id="rId1" Type="http://schemas.openxmlformats.org/officeDocument/2006/relationships/image" Target="../media/image157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Relationship Id="rId4" Type="http://schemas.openxmlformats.org/officeDocument/2006/relationships/image" Target="../media/image197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3" Type="http://schemas.openxmlformats.org/officeDocument/2006/relationships/image" Target="../media/image200.wmf"/><Relationship Id="rId7" Type="http://schemas.openxmlformats.org/officeDocument/2006/relationships/image" Target="../media/image204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Relationship Id="rId6" Type="http://schemas.openxmlformats.org/officeDocument/2006/relationships/image" Target="../media/image203.wmf"/><Relationship Id="rId5" Type="http://schemas.openxmlformats.org/officeDocument/2006/relationships/image" Target="../media/image202.wmf"/><Relationship Id="rId4" Type="http://schemas.openxmlformats.org/officeDocument/2006/relationships/image" Target="../media/image201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7.wmf"/><Relationship Id="rId1" Type="http://schemas.openxmlformats.org/officeDocument/2006/relationships/image" Target="../media/image206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210.wmf"/><Relationship Id="rId1" Type="http://schemas.openxmlformats.org/officeDocument/2006/relationships/image" Target="../media/image209.wmf"/><Relationship Id="rId4" Type="http://schemas.openxmlformats.org/officeDocument/2006/relationships/image" Target="../media/image212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3.wmf"/><Relationship Id="rId4" Type="http://schemas.openxmlformats.org/officeDocument/2006/relationships/image" Target="../media/image216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2" Type="http://schemas.openxmlformats.org/officeDocument/2006/relationships/image" Target="../media/image217.wmf"/><Relationship Id="rId1" Type="http://schemas.openxmlformats.org/officeDocument/2006/relationships/image" Target="../media/image2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4" Type="http://schemas.openxmlformats.org/officeDocument/2006/relationships/image" Target="../media/image84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0.19512</cdr:y>
    </cdr:from>
    <cdr:to>
      <cdr:x>0.12606</cdr:x>
      <cdr:y>0.5308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76200" y="609600"/>
          <a:ext cx="893320" cy="10487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3200" i="1" dirty="0">
              <a:latin typeface="Times New Roman" pitchFamily="18" charset="0"/>
              <a:cs typeface="Times New Roman" pitchFamily="18" charset="0"/>
            </a:rPr>
            <a:t>c</a:t>
          </a:r>
          <a:r>
            <a:rPr lang="en-US" sz="3200" i="0" baseline="-25000" dirty="0">
              <a:latin typeface="Times New Roman" pitchFamily="18" charset="0"/>
              <a:cs typeface="Times New Roman" pitchFamily="18" charset="0"/>
            </a:rPr>
            <a:t>0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</cdr:x>
      <cdr:y>0.23404</cdr:y>
    </cdr:from>
    <cdr:to>
      <cdr:x>0.16552</cdr:x>
      <cdr:y>0.51056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6200" y="838200"/>
          <a:ext cx="1185062" cy="9903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3200" i="1" dirty="0">
              <a:latin typeface="Times New Roman" pitchFamily="18" charset="0"/>
              <a:cs typeface="Times New Roman" pitchFamily="18" charset="0"/>
            </a:rPr>
            <a:t>c</a:t>
          </a:r>
          <a:r>
            <a:rPr lang="en-US" sz="3200" i="0" baseline="-25000" dirty="0">
              <a:latin typeface="Times New Roman" pitchFamily="18" charset="0"/>
              <a:cs typeface="Times New Roman" pitchFamily="18" charset="0"/>
            </a:rPr>
            <a:t>0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0.38889</cdr:x>
      <cdr:y>0.18644</cdr:y>
    </cdr:from>
    <cdr:to>
      <cdr:x>0.90347</cdr:x>
      <cdr:y>0.31491</cdr:y>
    </cdr:to>
    <cdr:sp macro="" textlink="">
      <cdr:nvSpPr>
        <cdr:cNvPr id="13" name="TextBox 1"/>
        <cdr:cNvSpPr txBox="1"/>
      </cdr:nvSpPr>
      <cdr:spPr>
        <a:xfrm xmlns:a="http://schemas.openxmlformats.org/drawingml/2006/main">
          <a:off x="3200400" y="838200"/>
          <a:ext cx="4234788" cy="5775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2800" i="1" dirty="0">
              <a:latin typeface="Times New Roman" pitchFamily="18" charset="0"/>
              <a:cs typeface="Times New Roman" pitchFamily="18" charset="0"/>
            </a:rPr>
            <a:t>C</a:t>
          </a:r>
          <a:r>
            <a:rPr lang="en-US" sz="2800" i="0" dirty="0">
              <a:latin typeface="Times New Roman" pitchFamily="18" charset="0"/>
              <a:cs typeface="Times New Roman" pitchFamily="18" charset="0"/>
            </a:rPr>
            <a:t>(</a:t>
          </a:r>
          <a:r>
            <a:rPr lang="en-US" sz="2800" i="1" dirty="0">
              <a:latin typeface="Times New Roman" pitchFamily="18" charset="0"/>
              <a:cs typeface="Times New Roman" pitchFamily="18" charset="0"/>
            </a:rPr>
            <a:t>t</a:t>
          </a:r>
          <a:r>
            <a:rPr lang="en-US" sz="2800" i="0" dirty="0">
              <a:latin typeface="Times New Roman" pitchFamily="18" charset="0"/>
              <a:cs typeface="Times New Roman" pitchFamily="18" charset="0"/>
            </a:rPr>
            <a:t>)</a:t>
          </a:r>
          <a:r>
            <a:rPr lang="en-US" sz="2800" i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i="0" dirty="0">
              <a:latin typeface="Times New Roman" pitchFamily="18" charset="0"/>
              <a:cs typeface="Times New Roman" pitchFamily="18" charset="0"/>
            </a:rPr>
            <a:t>=</a:t>
          </a:r>
          <a:r>
            <a:rPr lang="en-US" sz="2800" i="0" baseline="0" dirty="0">
              <a:latin typeface="Times New Roman" pitchFamily="18" charset="0"/>
              <a:cs typeface="Times New Roman" pitchFamily="18" charset="0"/>
            </a:rPr>
            <a:t> 8 </a:t>
          </a:r>
          <a:r>
            <a:rPr lang="en-US" sz="2800" i="1" dirty="0" smtClean="0">
              <a:latin typeface="Times New Roman" pitchFamily="18" charset="0"/>
              <a:cs typeface="Times New Roman" pitchFamily="18" charset="0"/>
            </a:rPr>
            <a:t>e</a:t>
          </a:r>
          <a:r>
            <a:rPr lang="en-US" sz="2800" baseline="30000" dirty="0" smtClean="0">
              <a:latin typeface="Times New Roman" pitchFamily="18" charset="0"/>
              <a:cs typeface="Times New Roman" pitchFamily="18" charset="0"/>
              <a:sym typeface="Symbol"/>
            </a:rPr>
            <a:t></a:t>
          </a:r>
          <a:r>
            <a:rPr lang="en-US" sz="2800" baseline="30000" dirty="0" smtClean="0">
              <a:latin typeface="Times New Roman" pitchFamily="18" charset="0"/>
              <a:cs typeface="Times New Roman" pitchFamily="18" charset="0"/>
            </a:rPr>
            <a:t>0.5</a:t>
          </a:r>
          <a:r>
            <a:rPr lang="en-US" sz="2800" i="1" baseline="30000" dirty="0" smtClean="0">
              <a:latin typeface="Times New Roman" pitchFamily="18" charset="0"/>
              <a:cs typeface="Times New Roman" pitchFamily="18" charset="0"/>
            </a:rPr>
            <a:t>t</a:t>
          </a:r>
          <a:r>
            <a:rPr lang="en-US" sz="2800" i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i="0" baseline="0" dirty="0" smtClean="0">
              <a:latin typeface="Times New Roman" pitchFamily="18" charset="0"/>
              <a:cs typeface="Times New Roman" pitchFamily="18" charset="0"/>
            </a:rPr>
            <a:t>mg/L</a:t>
          </a:r>
          <a:endParaRPr lang="en-US" sz="2800" i="0" baseline="-25000" dirty="0">
            <a:latin typeface="Times New Roman" pitchFamily="18" charset="0"/>
            <a:cs typeface="Times New Roman" pitchFamily="18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0.02632</cdr:x>
      <cdr:y>0.17949</cdr:y>
    </cdr:from>
    <cdr:to>
      <cdr:x>0.16893</cdr:x>
      <cdr:y>0.37533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2400" y="533400"/>
          <a:ext cx="825883" cy="5819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l"/>
          <a:r>
            <a:rPr lang="en-US" sz="2800" i="1" dirty="0">
              <a:latin typeface="Times New Roman" pitchFamily="18" charset="0"/>
              <a:cs typeface="Times New Roman" pitchFamily="18" charset="0"/>
            </a:rPr>
            <a:t>c</a:t>
          </a:r>
          <a:r>
            <a:rPr lang="en-US" sz="2800" i="0" baseline="-25000" dirty="0">
              <a:latin typeface="Times New Roman" pitchFamily="18" charset="0"/>
              <a:cs typeface="Times New Roman" pitchFamily="18" charset="0"/>
            </a:rPr>
            <a:t>0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0.01408</cdr:x>
      <cdr:y>0.61538</cdr:y>
    </cdr:from>
    <cdr:to>
      <cdr:x>0.16662</cdr:x>
      <cdr:y>0.85037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6200" y="1828800"/>
          <a:ext cx="825272" cy="6983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3200" i="1" dirty="0">
              <a:latin typeface="Times New Roman" pitchFamily="18" charset="0"/>
              <a:cs typeface="Times New Roman" pitchFamily="18" charset="0"/>
            </a:rPr>
            <a:t>c</a:t>
          </a:r>
          <a:r>
            <a:rPr lang="en-US" sz="3200" i="0" baseline="-25000" dirty="0">
              <a:latin typeface="Times New Roman" pitchFamily="18" charset="0"/>
              <a:cs typeface="Times New Roman" pitchFamily="18" charset="0"/>
            </a:rPr>
            <a:t>0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s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070CF-7A07-4A86-B445-26078D2E0E16}" type="datetimeFigureOut">
              <a:rPr lang="ms-MY" smtClean="0"/>
              <a:t>21/08/2018</a:t>
            </a:fld>
            <a:endParaRPr lang="ms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Prepared by Dr Teh Su Yean, PPSM@USM</a:t>
            </a:r>
            <a:endParaRPr lang="ms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4D2CC-4211-47FF-9F30-BA3AEEDF884B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0446050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s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CACB9-B40F-4A3F-8EDD-8BF823CBCF1C}" type="datetimeFigureOut">
              <a:rPr lang="ms-MY" smtClean="0"/>
              <a:t>21/08/2018</a:t>
            </a:fld>
            <a:endParaRPr lang="ms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s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Prepared by Dr Teh Su Yean, PPSM@USM</a:t>
            </a:r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77AF4-9F18-4226-86AC-F62DA65FD0CC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57359538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77AF4-9F18-4226-86AC-F62DA65FD0CC}" type="slidenum">
              <a:rPr lang="ms-MY" smtClean="0"/>
              <a:t>1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52215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3A4C-8168-48A3-9EFC-C11B41EBF1DB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C849-8C99-4A69-A7FA-1D717B8B4059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1674F-A502-4B2F-86A8-483CF5BBEC42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D3869D9-EAFB-4468-889B-21203DD160A5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E61110A-838D-43BA-B4D2-CE3616587C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93F3-72F1-4F48-A28A-CCF096D60995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1B6D-A31D-4361-9FB8-C795255B38CA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8588-0E48-4A03-80B3-C3E7495ABC2B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97DA8-05BD-4D72-A257-42F6CB3E1CBC}" type="datetime1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4E1A-54CF-4C1F-A123-654AB3F781AC}" type="datetime1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7703-1B79-459D-B5B0-3BB9A52181FA}" type="datetime1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A215-27D2-4B78-AD2F-95F2C5F622F4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E328-CB27-494B-8D51-CECC3C7FC2DF}" type="datetime1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FF5E1-C01C-43C5-AF50-93C3C42AF087}" type="datetime1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Prepared by Dr Teh Su Yean, PPSM@USM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9A3D-6E5B-421C-AA99-AA75690A48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openxmlformats.org/officeDocument/2006/relationships/hyperlink" Target="https://creativecommons.org/licenses/by-nc-nd/4.0/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atree.org/Forest%20Ecology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http://www.fastrac.net.au/~nerringillah/chainsaw.JPG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0.png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3.wmf"/><Relationship Id="rId5" Type="http://schemas.openxmlformats.org/officeDocument/2006/relationships/image" Target="../media/image12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1.jpeg"/><Relationship Id="rId9" Type="http://schemas.openxmlformats.org/officeDocument/2006/relationships/image" Target="../media/image6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hyperlink" Target="http://thestar.com.my/" TargetMode="External"/><Relationship Id="rId4" Type="http://schemas.openxmlformats.org/officeDocument/2006/relationships/image" Target="../media/image20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60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63.wmf"/><Relationship Id="rId5" Type="http://schemas.openxmlformats.org/officeDocument/2006/relationships/image" Target="../media/image12.jpe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1.jpeg"/><Relationship Id="rId9" Type="http://schemas.openxmlformats.org/officeDocument/2006/relationships/image" Target="../media/image6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chart" Target="../charts/chart2.xml"/><Relationship Id="rId4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12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72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2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77.wmf"/><Relationship Id="rId3" Type="http://schemas.openxmlformats.org/officeDocument/2006/relationships/image" Target="../media/image78.png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76.wmf"/><Relationship Id="rId5" Type="http://schemas.openxmlformats.org/officeDocument/2006/relationships/image" Target="../media/image12.jpe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11.jpeg"/><Relationship Id="rId9" Type="http://schemas.openxmlformats.org/officeDocument/2006/relationships/image" Target="../media/image75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78.pn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80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83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2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88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2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92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1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72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90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95.png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9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102.wmf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4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99.wmf"/><Relationship Id="rId1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1.wmf"/><Relationship Id="rId20" Type="http://schemas.openxmlformats.org/officeDocument/2006/relationships/image" Target="../media/image103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.jpeg"/><Relationship Id="rId11" Type="http://schemas.openxmlformats.org/officeDocument/2006/relationships/oleObject" Target="../embeddings/oleObject39.bin"/><Relationship Id="rId24" Type="http://schemas.openxmlformats.org/officeDocument/2006/relationships/image" Target="../media/image105.wmf"/><Relationship Id="rId5" Type="http://schemas.openxmlformats.org/officeDocument/2006/relationships/image" Target="../media/image11.jpeg"/><Relationship Id="rId15" Type="http://schemas.openxmlformats.org/officeDocument/2006/relationships/oleObject" Target="../embeddings/oleObject41.bin"/><Relationship Id="rId23" Type="http://schemas.openxmlformats.org/officeDocument/2006/relationships/oleObject" Target="../embeddings/oleObject45.bin"/><Relationship Id="rId10" Type="http://schemas.openxmlformats.org/officeDocument/2006/relationships/image" Target="../media/image98.wmf"/><Relationship Id="rId19" Type="http://schemas.openxmlformats.org/officeDocument/2006/relationships/oleObject" Target="../embeddings/oleObject43.bin"/><Relationship Id="rId4" Type="http://schemas.openxmlformats.org/officeDocument/2006/relationships/image" Target="../media/image96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100.wmf"/><Relationship Id="rId22" Type="http://schemas.openxmlformats.org/officeDocument/2006/relationships/image" Target="../media/image104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108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48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111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51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image" Target="../media/image113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5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73.wmf"/><Relationship Id="rId18" Type="http://schemas.openxmlformats.org/officeDocument/2006/relationships/oleObject" Target="../embeddings/oleObject60.bin"/><Relationship Id="rId3" Type="http://schemas.openxmlformats.org/officeDocument/2006/relationships/image" Target="../media/image117.jpeg"/><Relationship Id="rId7" Type="http://schemas.openxmlformats.org/officeDocument/2006/relationships/image" Target="../media/image70.wmf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9.bin"/><Relationship Id="rId20" Type="http://schemas.openxmlformats.org/officeDocument/2006/relationships/image" Target="../media/image116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72.wmf"/><Relationship Id="rId5" Type="http://schemas.openxmlformats.org/officeDocument/2006/relationships/image" Target="../media/image12.jpeg"/><Relationship Id="rId15" Type="http://schemas.openxmlformats.org/officeDocument/2006/relationships/image" Target="../media/image114.wmf"/><Relationship Id="rId10" Type="http://schemas.openxmlformats.org/officeDocument/2006/relationships/oleObject" Target="../embeddings/oleObject56.bin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11.jpeg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58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121.wmf"/><Relationship Id="rId3" Type="http://schemas.openxmlformats.org/officeDocument/2006/relationships/image" Target="../media/image124.png"/><Relationship Id="rId7" Type="http://schemas.openxmlformats.org/officeDocument/2006/relationships/image" Target="../media/image118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7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120.wmf"/><Relationship Id="rId5" Type="http://schemas.openxmlformats.org/officeDocument/2006/relationships/image" Target="../media/image12.jpeg"/><Relationship Id="rId15" Type="http://schemas.openxmlformats.org/officeDocument/2006/relationships/image" Target="../media/image122.wmf"/><Relationship Id="rId10" Type="http://schemas.openxmlformats.org/officeDocument/2006/relationships/oleObject" Target="../embeddings/oleObject64.bin"/><Relationship Id="rId4" Type="http://schemas.openxmlformats.org/officeDocument/2006/relationships/image" Target="../media/image11.jpeg"/><Relationship Id="rId9" Type="http://schemas.openxmlformats.org/officeDocument/2006/relationships/image" Target="../media/image119.wmf"/><Relationship Id="rId14" Type="http://schemas.openxmlformats.org/officeDocument/2006/relationships/oleObject" Target="../embeddings/oleObject6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29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28.wmf"/><Relationship Id="rId1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4.wmf"/><Relationship Id="rId20" Type="http://schemas.openxmlformats.org/officeDocument/2006/relationships/image" Target="../media/image130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10" Type="http://schemas.openxmlformats.org/officeDocument/2006/relationships/image" Target="../media/image127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03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133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78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73.wmf"/><Relationship Id="rId18" Type="http://schemas.openxmlformats.org/officeDocument/2006/relationships/oleObject" Target="../embeddings/oleObject85.bin"/><Relationship Id="rId3" Type="http://schemas.openxmlformats.org/officeDocument/2006/relationships/image" Target="../media/image117.jpeg"/><Relationship Id="rId21" Type="http://schemas.openxmlformats.org/officeDocument/2006/relationships/oleObject" Target="../embeddings/oleObject87.bin"/><Relationship Id="rId7" Type="http://schemas.openxmlformats.org/officeDocument/2006/relationships/image" Target="../media/image70.w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20" Type="http://schemas.openxmlformats.org/officeDocument/2006/relationships/image" Target="../media/image134.wmf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72.wmf"/><Relationship Id="rId5" Type="http://schemas.openxmlformats.org/officeDocument/2006/relationships/image" Target="../media/image12.jpeg"/><Relationship Id="rId15" Type="http://schemas.openxmlformats.org/officeDocument/2006/relationships/image" Target="../media/image114.wmf"/><Relationship Id="rId10" Type="http://schemas.openxmlformats.org/officeDocument/2006/relationships/oleObject" Target="../embeddings/oleObject81.bin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1.jpeg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83.bin"/><Relationship Id="rId22" Type="http://schemas.openxmlformats.org/officeDocument/2006/relationships/image" Target="../media/image135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92.bin"/><Relationship Id="rId18" Type="http://schemas.openxmlformats.org/officeDocument/2006/relationships/oleObject" Target="../embeddings/oleObject94.bin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139.wmf"/><Relationship Id="rId17" Type="http://schemas.openxmlformats.org/officeDocument/2006/relationships/image" Target="../media/image14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3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image" Target="../media/image143.png"/><Relationship Id="rId10" Type="http://schemas.openxmlformats.org/officeDocument/2006/relationships/image" Target="../media/image138.wmf"/><Relationship Id="rId19" Type="http://schemas.openxmlformats.org/officeDocument/2006/relationships/image" Target="../media/image142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14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2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2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13" Type="http://schemas.openxmlformats.org/officeDocument/2006/relationships/image" Target="../media/image151.wmf"/><Relationship Id="rId18" Type="http://schemas.openxmlformats.org/officeDocument/2006/relationships/image" Target="../media/image153.wmf"/><Relationship Id="rId3" Type="http://schemas.openxmlformats.org/officeDocument/2006/relationships/image" Target="../media/image11.jpeg"/><Relationship Id="rId21" Type="http://schemas.openxmlformats.org/officeDocument/2006/relationships/oleObject" Target="../embeddings/oleObject107.bin"/><Relationship Id="rId7" Type="http://schemas.openxmlformats.org/officeDocument/2006/relationships/image" Target="../media/image148.wmf"/><Relationship Id="rId12" Type="http://schemas.openxmlformats.org/officeDocument/2006/relationships/oleObject" Target="../embeddings/oleObject102.bin"/><Relationship Id="rId1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4.bin"/><Relationship Id="rId20" Type="http://schemas.openxmlformats.org/officeDocument/2006/relationships/image" Target="../media/image154.wmf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150.wmf"/><Relationship Id="rId5" Type="http://schemas.openxmlformats.org/officeDocument/2006/relationships/image" Target="../media/image156.png"/><Relationship Id="rId15" Type="http://schemas.openxmlformats.org/officeDocument/2006/relationships/image" Target="../media/image152.wmf"/><Relationship Id="rId10" Type="http://schemas.openxmlformats.org/officeDocument/2006/relationships/oleObject" Target="../embeddings/oleObject101.bin"/><Relationship Id="rId19" Type="http://schemas.openxmlformats.org/officeDocument/2006/relationships/oleObject" Target="../embeddings/oleObject106.bin"/><Relationship Id="rId4" Type="http://schemas.openxmlformats.org/officeDocument/2006/relationships/image" Target="../media/image12.jpeg"/><Relationship Id="rId9" Type="http://schemas.openxmlformats.org/officeDocument/2006/relationships/image" Target="../media/image149.wmf"/><Relationship Id="rId14" Type="http://schemas.openxmlformats.org/officeDocument/2006/relationships/oleObject" Target="../embeddings/oleObject103.bin"/><Relationship Id="rId22" Type="http://schemas.openxmlformats.org/officeDocument/2006/relationships/image" Target="../media/image155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63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60.wmf"/><Relationship Id="rId17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2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10" Type="http://schemas.openxmlformats.org/officeDocument/2006/relationships/image" Target="../media/image159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61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2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121.bin"/><Relationship Id="rId18" Type="http://schemas.openxmlformats.org/officeDocument/2006/relationships/image" Target="../media/image171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168.wmf"/><Relationship Id="rId17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0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120.bin"/><Relationship Id="rId5" Type="http://schemas.openxmlformats.org/officeDocument/2006/relationships/oleObject" Target="../embeddings/oleObject117.bin"/><Relationship Id="rId15" Type="http://schemas.openxmlformats.org/officeDocument/2006/relationships/oleObject" Target="../embeddings/oleObject122.bin"/><Relationship Id="rId10" Type="http://schemas.openxmlformats.org/officeDocument/2006/relationships/image" Target="../media/image167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19.bin"/><Relationship Id="rId14" Type="http://schemas.openxmlformats.org/officeDocument/2006/relationships/image" Target="../media/image169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12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31.bin"/><Relationship Id="rId10" Type="http://schemas.openxmlformats.org/officeDocument/2006/relationships/image" Target="../media/image182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33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1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2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190.png"/><Relationship Id="rId7" Type="http://schemas.openxmlformats.org/officeDocument/2006/relationships/image" Target="../media/image1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12.jpeg"/><Relationship Id="rId10" Type="http://schemas.openxmlformats.org/officeDocument/2006/relationships/image" Target="../media/image189.wmf"/><Relationship Id="rId4" Type="http://schemas.openxmlformats.org/officeDocument/2006/relationships/image" Target="../media/image11.jpeg"/><Relationship Id="rId9" Type="http://schemas.openxmlformats.org/officeDocument/2006/relationships/oleObject" Target="../embeddings/oleObject14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93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44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94.w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196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47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13" Type="http://schemas.openxmlformats.org/officeDocument/2006/relationships/oleObject" Target="../embeddings/oleObject153.bin"/><Relationship Id="rId18" Type="http://schemas.openxmlformats.org/officeDocument/2006/relationships/image" Target="../media/image204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201.wmf"/><Relationship Id="rId17" Type="http://schemas.openxmlformats.org/officeDocument/2006/relationships/oleObject" Target="../embeddings/oleObject15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3.wmf"/><Relationship Id="rId20" Type="http://schemas.openxmlformats.org/officeDocument/2006/relationships/image" Target="../media/image205.wmf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98.wmf"/><Relationship Id="rId11" Type="http://schemas.openxmlformats.org/officeDocument/2006/relationships/oleObject" Target="../embeddings/oleObject152.bin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10" Type="http://schemas.openxmlformats.org/officeDocument/2006/relationships/image" Target="../media/image200.wmf"/><Relationship Id="rId19" Type="http://schemas.openxmlformats.org/officeDocument/2006/relationships/oleObject" Target="../embeddings/oleObject156.bin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202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157.bin"/><Relationship Id="rId10" Type="http://schemas.openxmlformats.org/officeDocument/2006/relationships/image" Target="../media/image208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59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61.bin"/><Relationship Id="rId12" Type="http://schemas.openxmlformats.org/officeDocument/2006/relationships/image" Target="../media/image2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09.wmf"/><Relationship Id="rId11" Type="http://schemas.openxmlformats.org/officeDocument/2006/relationships/oleObject" Target="../embeddings/oleObject163.bin"/><Relationship Id="rId5" Type="http://schemas.openxmlformats.org/officeDocument/2006/relationships/oleObject" Target="../embeddings/oleObject160.bin"/><Relationship Id="rId10" Type="http://schemas.openxmlformats.org/officeDocument/2006/relationships/image" Target="../media/image211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62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2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13.wmf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4.bin"/><Relationship Id="rId10" Type="http://schemas.openxmlformats.org/officeDocument/2006/relationships/image" Target="../media/image215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66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14.wmf"/><Relationship Id="rId5" Type="http://schemas.openxmlformats.org/officeDocument/2006/relationships/oleObject" Target="../embeddings/oleObject168.bin"/><Relationship Id="rId10" Type="http://schemas.openxmlformats.org/officeDocument/2006/relationships/image" Target="../media/image218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170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fauzisukiman\Desktop\template pp USM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652" y="404881"/>
            <a:ext cx="3213743" cy="1006475"/>
          </a:xfrm>
          <a:prstGeom prst="rect">
            <a:avLst/>
          </a:prstGeom>
          <a:noFill/>
        </p:spPr>
      </p:pic>
      <p:pic>
        <p:nvPicPr>
          <p:cNvPr id="1026" name="Picture 2" descr="C:\Users\fauzisukiman\Desktop\template pp USM\purpl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Line.jpg"/>
          <p:cNvPicPr>
            <a:picLocks noChangeAspect="1" noChangeArrowheads="1"/>
          </p:cNvPicPr>
          <p:nvPr/>
        </p:nvPicPr>
        <p:blipFill>
          <a:blip r:embed="rId5" cstate="print"/>
          <a:srcRect l="833" t="10988"/>
          <a:stretch>
            <a:fillRect/>
          </a:stretch>
        </p:blipFill>
        <p:spPr bwMode="auto">
          <a:xfrm>
            <a:off x="0" y="1444488"/>
            <a:ext cx="9144000" cy="357808"/>
          </a:xfrm>
          <a:prstGeom prst="rect">
            <a:avLst/>
          </a:prstGeom>
          <a:noFill/>
        </p:spPr>
      </p:pic>
      <p:pic>
        <p:nvPicPr>
          <p:cNvPr id="1030" name="Picture 6" descr="C:\Users\fauzisukiman\Desktop\template pp USM\line kebawa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39688" y="1981200"/>
            <a:ext cx="1509995" cy="4495800"/>
          </a:xfrm>
          <a:prstGeom prst="rect">
            <a:avLst/>
          </a:prstGeom>
          <a:noFill/>
        </p:spPr>
      </p:pic>
      <p:pic>
        <p:nvPicPr>
          <p:cNvPr id="7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74379" y="4876800"/>
            <a:ext cx="2569621" cy="1981201"/>
          </a:xfrm>
          <a:prstGeom prst="rect">
            <a:avLst/>
          </a:prstGeom>
          <a:noFill/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2130425"/>
            <a:ext cx="69342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Lake Modeling</a:t>
            </a:r>
            <a:endParaRPr lang="en-US" sz="6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72522" y="3886200"/>
            <a:ext cx="5999877" cy="1752600"/>
          </a:xfrm>
        </p:spPr>
        <p:txBody>
          <a:bodyPr>
            <a:normAutofit/>
          </a:bodyPr>
          <a:lstStyle/>
          <a:p>
            <a:pPr marL="571500" indent="-571500" algn="l">
              <a:buFontTx/>
              <a:buChar char="-"/>
            </a:pPr>
            <a:r>
              <a:rPr lang="en-MY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Stagnant Lake, Flowing </a:t>
            </a:r>
            <a:r>
              <a:rPr lang="en-MY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Lake</a:t>
            </a:r>
            <a:endParaRPr lang="en-MY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algn="l">
              <a:buFontTx/>
              <a:buChar char="-"/>
            </a:pPr>
            <a:r>
              <a:rPr lang="en-MY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MY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Model at Steady State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One-WaterLarg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40351" y="0"/>
            <a:ext cx="1503649" cy="1447800"/>
          </a:xfrm>
          <a:prstGeom prst="rect">
            <a:avLst/>
          </a:prstGeom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0"/>
            <a:ext cx="126619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1" y="6386946"/>
            <a:ext cx="1140542" cy="40178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Forest as Sediment Filter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71600"/>
            <a:ext cx="4495800" cy="47545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Sediment settles as speed of flow is reduced by forest floor;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Sediment is filtered out as sediment loaded water percolates into porous forest floor.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4" descr="forestfloor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257800" y="1524000"/>
            <a:ext cx="3581400" cy="4953000"/>
          </a:xfrm>
          <a:prstGeom prst="rect">
            <a:avLst/>
          </a:prstGeom>
          <a:noFill/>
          <a:ln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ChangeArrowheads="1"/>
          </p:cNvSpPr>
          <p:nvPr/>
        </p:nvSpPr>
        <p:spPr bwMode="auto">
          <a:xfrm>
            <a:off x="3152775" y="2495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2979" name="Rectangle 3">
            <a:hlinkClick r:id="rId2"/>
          </p:cNvPr>
          <p:cNvSpPr>
            <a:spLocks noChangeArrowheads="1"/>
          </p:cNvSpPr>
          <p:nvPr/>
        </p:nvSpPr>
        <p:spPr bwMode="auto">
          <a:xfrm>
            <a:off x="3810000" y="2933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286125" y="1952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82981" name="Picture 5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</p:spPr>
      </p:pic>
      <p:sp>
        <p:nvSpPr>
          <p:cNvPr id="382982" name="Text Box 6"/>
          <p:cNvSpPr txBox="1">
            <a:spLocks noChangeArrowheads="1"/>
          </p:cNvSpPr>
          <p:nvPr/>
        </p:nvSpPr>
        <p:spPr bwMode="auto">
          <a:xfrm>
            <a:off x="4937125" y="650875"/>
            <a:ext cx="184150" cy="457200"/>
          </a:xfrm>
          <a:prstGeom prst="rect">
            <a:avLst/>
          </a:prstGeom>
          <a:noFill/>
          <a:ln w="1016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endParaRPr lang="en-US" sz="2400" b="0"/>
          </a:p>
        </p:txBody>
      </p:sp>
      <p:sp>
        <p:nvSpPr>
          <p:cNvPr id="382983" name="Text Box 7"/>
          <p:cNvSpPr txBox="1">
            <a:spLocks noChangeArrowheads="1"/>
          </p:cNvSpPr>
          <p:nvPr/>
        </p:nvSpPr>
        <p:spPr bwMode="auto">
          <a:xfrm>
            <a:off x="4760913" y="0"/>
            <a:ext cx="4306887" cy="3785652"/>
          </a:xfrm>
          <a:prstGeom prst="rect">
            <a:avLst/>
          </a:prstGeom>
          <a:noFill/>
          <a:ln w="101600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Negative Impacts of Logging</a:t>
            </a:r>
          </a:p>
          <a:p>
            <a:endParaRPr lang="en-US" sz="6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82984" name="Picture 8"/>
          <p:cNvPicPr>
            <a:picLocks noChangeAspect="1" noChangeArrowheads="1"/>
          </p:cNvPicPr>
          <p:nvPr/>
        </p:nvPicPr>
        <p:blipFill>
          <a:blip r:embed="rId4" cstate="print">
            <a:lum/>
          </a:blip>
          <a:srcRect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  <a:ln w="101600">
            <a:noFill/>
            <a:miter lim="800000"/>
            <a:headEnd/>
            <a:tailEnd type="none" w="lg" len="med"/>
          </a:ln>
          <a:effectLst/>
        </p:spPr>
      </p:pic>
      <p:pic>
        <p:nvPicPr>
          <p:cNvPr id="382985" name="Picture 9" descr="http://www.fastrac.net.au/~nerringillah/chainsaw.JPG"/>
          <p:cNvPicPr>
            <a:picLocks noChangeAspect="1" noChangeArrowheads="1"/>
          </p:cNvPicPr>
          <p:nvPr/>
        </p:nvPicPr>
        <p:blipFill>
          <a:blip r:embed="rId5" r:link="rId6" cstate="print">
            <a:lum/>
          </a:blip>
          <a:srcRect/>
          <a:stretch>
            <a:fillRect/>
          </a:stretch>
        </p:blipFill>
        <p:spPr bwMode="auto">
          <a:xfrm>
            <a:off x="0" y="3429000"/>
            <a:ext cx="4572000" cy="3429000"/>
          </a:xfrm>
          <a:prstGeom prst="rect">
            <a:avLst/>
          </a:prstGeom>
          <a:noFill/>
        </p:spPr>
      </p:pic>
      <p:sp>
        <p:nvSpPr>
          <p:cNvPr id="382986" name="Line 10"/>
          <p:cNvSpPr>
            <a:spLocks noChangeShapeType="1"/>
          </p:cNvSpPr>
          <p:nvPr/>
        </p:nvSpPr>
        <p:spPr bwMode="auto">
          <a:xfrm rot="16200000">
            <a:off x="4533900" y="3848100"/>
            <a:ext cx="0" cy="990600"/>
          </a:xfrm>
          <a:prstGeom prst="line">
            <a:avLst/>
          </a:prstGeom>
          <a:noFill/>
          <a:ln w="1524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2987" name="Line 11"/>
          <p:cNvSpPr>
            <a:spLocks noChangeShapeType="1"/>
          </p:cNvSpPr>
          <p:nvPr/>
        </p:nvSpPr>
        <p:spPr bwMode="auto">
          <a:xfrm>
            <a:off x="3429000" y="2895600"/>
            <a:ext cx="0" cy="990600"/>
          </a:xfrm>
          <a:prstGeom prst="line">
            <a:avLst/>
          </a:prstGeom>
          <a:noFill/>
          <a:ln w="1524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002" name="Picture 2" descr="Diversity_pg193s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400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914400"/>
            <a:ext cx="8305800" cy="1143000"/>
          </a:xfrm>
        </p:spPr>
        <p:txBody>
          <a:bodyPr/>
          <a:lstStyle/>
          <a:p>
            <a:r>
              <a:rPr lang="en-US" sz="5400" b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Adverse Impact of Logging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026" name="Picture 2" descr="tracto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850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8077200" cy="11430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Logging roads generate </a:t>
            </a:r>
            <a:br>
              <a:rPr lang="en-US" sz="4800" b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b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large soil loss</a:t>
            </a:r>
          </a:p>
        </p:txBody>
      </p:sp>
      <p:sp>
        <p:nvSpPr>
          <p:cNvPr id="385028" name="Line 4"/>
          <p:cNvSpPr>
            <a:spLocks noChangeShapeType="1"/>
          </p:cNvSpPr>
          <p:nvPr/>
        </p:nvSpPr>
        <p:spPr bwMode="auto">
          <a:xfrm>
            <a:off x="5105400" y="2057400"/>
            <a:ext cx="1676400" cy="13716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5029" name="Line 5"/>
          <p:cNvSpPr>
            <a:spLocks noChangeShapeType="1"/>
          </p:cNvSpPr>
          <p:nvPr/>
        </p:nvSpPr>
        <p:spPr bwMode="auto">
          <a:xfrm>
            <a:off x="5105400" y="2057400"/>
            <a:ext cx="1600200" cy="27432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5030" name="Line 6"/>
          <p:cNvSpPr>
            <a:spLocks noChangeShapeType="1"/>
          </p:cNvSpPr>
          <p:nvPr/>
        </p:nvSpPr>
        <p:spPr bwMode="auto">
          <a:xfrm>
            <a:off x="3886200" y="2057400"/>
            <a:ext cx="533400" cy="19812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5031" name="Line 7"/>
          <p:cNvSpPr>
            <a:spLocks noChangeShapeType="1"/>
          </p:cNvSpPr>
          <p:nvPr/>
        </p:nvSpPr>
        <p:spPr bwMode="auto">
          <a:xfrm flipH="1">
            <a:off x="2286000" y="2057400"/>
            <a:ext cx="1600200" cy="7620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5032" name="Line 8"/>
          <p:cNvSpPr>
            <a:spLocks noChangeShapeType="1"/>
          </p:cNvSpPr>
          <p:nvPr/>
        </p:nvSpPr>
        <p:spPr bwMode="auto">
          <a:xfrm flipH="1">
            <a:off x="2514600" y="2133600"/>
            <a:ext cx="1371600" cy="38100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050" name="Picture 2" descr="trai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8605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Tractor skid trail generates </a:t>
            </a:r>
            <a:r>
              <a:rPr lang="en-US" sz="4800" b="1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large </a:t>
            </a:r>
            <a:r>
              <a:rPr lang="en-US" sz="4800" b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soil loss</a:t>
            </a:r>
            <a:endParaRPr lang="en-US" sz="4800" dirty="0">
              <a:solidFill>
                <a:srgbClr val="66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6052" name="Line 4"/>
          <p:cNvSpPr>
            <a:spLocks noChangeShapeType="1"/>
          </p:cNvSpPr>
          <p:nvPr/>
        </p:nvSpPr>
        <p:spPr bwMode="auto">
          <a:xfrm flipH="1">
            <a:off x="3886200" y="1981200"/>
            <a:ext cx="381000" cy="28956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074" name="Picture 2" descr="Diversity_pg191s"/>
          <p:cNvPicPr>
            <a:picLocks noChangeAspect="1" noChangeArrowheads="1"/>
          </p:cNvPicPr>
          <p:nvPr/>
        </p:nvPicPr>
        <p:blipFill>
          <a:blip r:embed="rId2" cstate="print">
            <a:lum bright="18000" contrast="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7075" name="Text Box 3"/>
          <p:cNvSpPr txBox="1">
            <a:spLocks noChangeArrowheads="1"/>
          </p:cNvSpPr>
          <p:nvPr/>
        </p:nvSpPr>
        <p:spPr bwMode="auto">
          <a:xfrm>
            <a:off x="457200" y="609600"/>
            <a:ext cx="30187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Primary Road</a:t>
            </a:r>
          </a:p>
        </p:txBody>
      </p:sp>
      <p:sp>
        <p:nvSpPr>
          <p:cNvPr id="387076" name="Text Box 4"/>
          <p:cNvSpPr txBox="1">
            <a:spLocks noChangeArrowheads="1"/>
          </p:cNvSpPr>
          <p:nvPr/>
        </p:nvSpPr>
        <p:spPr bwMode="auto">
          <a:xfrm>
            <a:off x="5334000" y="533400"/>
            <a:ext cx="295465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3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Consequences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Logging causes Soil Erosion and Pollutes Rivers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clearcut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/>
          </a:blip>
          <a:srcRect/>
          <a:stretch>
            <a:fillRect/>
          </a:stretch>
        </p:blipFill>
        <p:spPr>
          <a:xfrm>
            <a:off x="4267200" y="1219200"/>
            <a:ext cx="4724400" cy="5643393"/>
          </a:xfrm>
          <a:noFill/>
          <a:ln/>
        </p:spPr>
      </p:pic>
      <p:pic>
        <p:nvPicPr>
          <p:cNvPr id="7" name="Picture 2" descr="Diversity_pg197s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52400" y="1198167"/>
            <a:ext cx="3733800" cy="56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Heavy Erosion and River pollution After Logging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s-MY"/>
          </a:p>
        </p:txBody>
      </p:sp>
      <p:pic>
        <p:nvPicPr>
          <p:cNvPr id="6" name="Picture 2" descr="ruSLE3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2880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922963" y="3581400"/>
            <a:ext cx="322103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1. Steep surfaces exposed </a:t>
            </a:r>
            <a:r>
              <a:rPr lang="en-US" sz="30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3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logging 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733800" y="1295400"/>
            <a:ext cx="30638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 This creates  </a:t>
            </a:r>
          </a:p>
          <a:p>
            <a:pPr algn="l"/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heavy soil erosion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4495800" y="2362200"/>
            <a:ext cx="381000" cy="17526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H="1">
            <a:off x="4114800" y="4343400"/>
            <a:ext cx="1828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 flipV="1">
            <a:off x="3886200" y="5105400"/>
            <a:ext cx="2209800" cy="7620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200775" y="5417403"/>
            <a:ext cx="2943225" cy="1015663"/>
          </a:xfrm>
          <a:prstGeom prst="rect">
            <a:avLst/>
          </a:prstGeom>
          <a:noFill/>
          <a:ln w="101600">
            <a:noFill/>
            <a:miter lim="800000"/>
            <a:headEnd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3. Rivers are </a:t>
            </a:r>
          </a:p>
          <a:p>
            <a:r>
              <a:rPr lang="en-US" sz="300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severely </a:t>
            </a:r>
            <a:r>
              <a:rPr lang="en-US" sz="3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polluted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66700" y="2209800"/>
            <a:ext cx="3984625" cy="1006475"/>
          </a:xfrm>
          <a:prstGeom prst="rect">
            <a:avLst/>
          </a:prstGeom>
          <a:noFill/>
          <a:ln w="1016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4. Polluted water flows </a:t>
            </a:r>
          </a:p>
          <a:p>
            <a:r>
              <a:rPr lang="en-US" sz="3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into reservoir</a:t>
            </a: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 flipV="1">
            <a:off x="2971800" y="3276600"/>
            <a:ext cx="381000" cy="1524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Logging Roads Pollute Rivers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roads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614" y="1219200"/>
            <a:ext cx="8994499" cy="5638800"/>
          </a:xfrm>
          <a:noFill/>
          <a:ln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10600" cy="6096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Logging destroys Riparian Buffer Zones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Pollutes streams</a:t>
            </a:r>
          </a:p>
        </p:txBody>
      </p:sp>
      <p:pic>
        <p:nvPicPr>
          <p:cNvPr id="398339" name="Picture 3" descr="bufferdia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066800"/>
            <a:ext cx="9144000" cy="5791200"/>
          </a:xfrm>
          <a:noFill/>
          <a:ln/>
        </p:spPr>
      </p:pic>
      <p:sp>
        <p:nvSpPr>
          <p:cNvPr id="398340" name="Line 4"/>
          <p:cNvSpPr>
            <a:spLocks noChangeShapeType="1"/>
          </p:cNvSpPr>
          <p:nvPr/>
        </p:nvSpPr>
        <p:spPr bwMode="auto">
          <a:xfrm flipH="1">
            <a:off x="4419600" y="1066800"/>
            <a:ext cx="76200" cy="38100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7162800" cy="441706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9143" name="Picture 7" descr="http://thestar.com.my/archives/2011/3/22/lifefocus/str2-nf_2203_p2m_4col0_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7203" y="4267200"/>
            <a:ext cx="1956797" cy="2590800"/>
          </a:xfrm>
          <a:prstGeom prst="rect">
            <a:avLst/>
          </a:prstGeom>
          <a:noFill/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2.1  Water Quality Modeling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Water is a natural resource vital for survival;</a:t>
            </a:r>
          </a:p>
          <a:p>
            <a:pPr>
              <a:spcBef>
                <a:spcPts val="24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Human beings who need water in daily lives;</a:t>
            </a:r>
          </a:p>
          <a:p>
            <a:pPr>
              <a:spcBef>
                <a:spcPts val="24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Increasingly becoming scarce due to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reduced quantity and declined quality;</a:t>
            </a:r>
          </a:p>
          <a:p>
            <a:pPr>
              <a:spcBef>
                <a:spcPts val="24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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demand and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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wastage + climate change   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decreasing water sources. </a:t>
            </a:r>
          </a:p>
        </p:txBody>
      </p:sp>
      <p:pic>
        <p:nvPicPr>
          <p:cNvPr id="217089" name="Picture 1" descr="C:\Users\Teh Su Yean\Desktop\washing-onion-head-emoticon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16684" y="2362200"/>
            <a:ext cx="762000" cy="762000"/>
          </a:xfrm>
          <a:prstGeom prst="rect">
            <a:avLst/>
          </a:prstGeom>
          <a:noFill/>
        </p:spPr>
      </p:pic>
      <p:pic>
        <p:nvPicPr>
          <p:cNvPr id="217094" name="Picture 6" descr="http://www.anikaos.com/040-onion_msn_smilies/onion_msn_smileys/onion_msn_smileys-12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05800" y="1295400"/>
            <a:ext cx="762000" cy="762000"/>
          </a:xfrm>
          <a:prstGeom prst="rect">
            <a:avLst/>
          </a:prstGeom>
          <a:noFill/>
        </p:spPr>
      </p:pic>
      <p:pic>
        <p:nvPicPr>
          <p:cNvPr id="2170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5410200"/>
            <a:ext cx="1465007" cy="110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raw-sewag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67600" y="3356458"/>
            <a:ext cx="1371600" cy="910742"/>
          </a:xfrm>
          <a:prstGeom prst="rect">
            <a:avLst/>
          </a:prstGeom>
        </p:spPr>
      </p:pic>
      <p:pic>
        <p:nvPicPr>
          <p:cNvPr id="219139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67200" y="5257800"/>
            <a:ext cx="272292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9145" name="Picture 9" descr="http://thestar.com.my/archives/2011/3/22/lifefocus/f_3water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81200" y="5285231"/>
            <a:ext cx="2133600" cy="1572769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Logging intensifies runoff and generates soil loss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sheeteros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9600" y="1217655"/>
            <a:ext cx="8001000" cy="5640345"/>
          </a:xfrm>
          <a:noFill/>
          <a:ln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414#1"/>
          <p:cNvPicPr>
            <a:picLocks noGrp="1" noChangeArrowheads="1"/>
          </p:cNvPicPr>
          <p:nvPr>
            <p:ph idx="1"/>
          </p:nvPr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Logging Contaminates Streams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413#3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0" y="1207476"/>
            <a:ext cx="9144000" cy="5662103"/>
          </a:xfrm>
          <a:prstGeom prst="rect">
            <a:avLst/>
          </a:prstGeom>
          <a:noFill/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Logging Contaminates Rivers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Logging Contaminates Water Supply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1416#1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/>
          </a:blip>
          <a:srcRect/>
          <a:stretch>
            <a:fillRect/>
          </a:stretch>
        </p:blipFill>
        <p:spPr bwMode="auto">
          <a:xfrm>
            <a:off x="0" y="1207476"/>
            <a:ext cx="9144000" cy="5662103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Logging Contaminates Reservoir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1414#3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/>
          </a:blip>
          <a:srcRect/>
          <a:stretch>
            <a:fillRect/>
          </a:stretch>
        </p:blipFill>
        <p:spPr bwMode="auto">
          <a:xfrm>
            <a:off x="0" y="1219199"/>
            <a:ext cx="9144000" cy="5662103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Logging Contaminates Reservoir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 descr="shasdam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/>
          </a:blip>
          <a:srcRect/>
          <a:stretch>
            <a:fillRect/>
          </a:stretch>
        </p:blipFill>
        <p:spPr>
          <a:xfrm>
            <a:off x="0" y="1207477"/>
            <a:ext cx="9144000" cy="5638800"/>
          </a:xfrm>
          <a:noFill/>
          <a:ln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Contaminated Reservoir leads to Water Disruption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waterdrop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143000"/>
            <a:ext cx="4114800" cy="5715000"/>
          </a:xfrm>
          <a:prstGeom prst="rect">
            <a:avLst/>
          </a:prstGeom>
          <a:noFill/>
        </p:spPr>
      </p:pic>
      <p:pic>
        <p:nvPicPr>
          <p:cNvPr id="8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lum bright="6000"/>
          </a:blip>
          <a:srcRect/>
          <a:stretch>
            <a:fillRect/>
          </a:stretch>
        </p:blipFill>
        <p:spPr bwMode="auto">
          <a:xfrm>
            <a:off x="609600" y="1197081"/>
            <a:ext cx="3886201" cy="564599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Portable (Drinking) Water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 smtClean="0"/>
              <a:t>Water is Essential;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For how long can we endure without WATER?</a:t>
            </a:r>
          </a:p>
          <a:p>
            <a:pPr marL="984250" lvl="1" indent="-527050">
              <a:spcBef>
                <a:spcPts val="1800"/>
              </a:spcBef>
            </a:pPr>
            <a:r>
              <a:rPr lang="en-US" sz="3200" b="1" dirty="0" smtClean="0">
                <a:solidFill>
                  <a:srgbClr val="FF0000"/>
                </a:solidFill>
              </a:rPr>
              <a:t>1 day?</a:t>
            </a:r>
          </a:p>
          <a:p>
            <a:pPr marL="984250" lvl="1" indent="-527050">
              <a:spcBef>
                <a:spcPts val="1800"/>
              </a:spcBef>
            </a:pPr>
            <a:r>
              <a:rPr lang="en-US" sz="3200" b="1" dirty="0" smtClean="0">
                <a:solidFill>
                  <a:srgbClr val="FF0000"/>
                </a:solidFill>
              </a:rPr>
              <a:t>1 week?</a:t>
            </a:r>
          </a:p>
          <a:p>
            <a:pPr marL="984250" lvl="1" indent="-527050">
              <a:spcBef>
                <a:spcPts val="1800"/>
              </a:spcBef>
            </a:pPr>
            <a:r>
              <a:rPr lang="en-US" sz="3200" b="1" dirty="0" smtClean="0">
                <a:solidFill>
                  <a:srgbClr val="FF0000"/>
                </a:solidFill>
              </a:rPr>
              <a:t>2 weeks?</a:t>
            </a:r>
          </a:p>
          <a:p>
            <a:pPr marL="984250" lvl="1" indent="-527050">
              <a:spcBef>
                <a:spcPts val="1800"/>
              </a:spcBef>
            </a:pPr>
            <a:r>
              <a:rPr lang="en-US" sz="3200" b="1" dirty="0" smtClean="0">
                <a:solidFill>
                  <a:srgbClr val="FF0000"/>
                </a:solidFill>
              </a:rPr>
              <a:t>1 month?</a:t>
            </a:r>
          </a:p>
          <a:p>
            <a:pPr>
              <a:spcBef>
                <a:spcPts val="1800"/>
              </a:spcBef>
            </a:pPr>
            <a:endParaRPr lang="ms-MY" dirty="0"/>
          </a:p>
        </p:txBody>
      </p:sp>
      <p:pic>
        <p:nvPicPr>
          <p:cNvPr id="6" name="Picture 4" descr="waterdrop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143000"/>
            <a:ext cx="4114800" cy="57150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Population Growth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/>
          </a:blip>
          <a:srcRect/>
          <a:stretch>
            <a:fillRect/>
          </a:stretch>
        </p:blipFill>
        <p:spPr bwMode="auto">
          <a:xfrm>
            <a:off x="222738" y="1219199"/>
            <a:ext cx="8610600" cy="562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1295400" y="1854566"/>
            <a:ext cx="7315200" cy="0"/>
          </a:xfrm>
          <a:prstGeom prst="lin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581400" y="1843087"/>
            <a:ext cx="3216275" cy="519113"/>
          </a:xfrm>
          <a:prstGeom prst="rect">
            <a:avLst/>
          </a:prstGeom>
          <a:noFill/>
          <a:ln w="1016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Carrying Capacity?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6324600" y="2505441"/>
            <a:ext cx="1984375" cy="519113"/>
          </a:xfrm>
          <a:prstGeom prst="rect">
            <a:avLst/>
          </a:prstGeom>
          <a:noFill/>
          <a:ln w="1016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Saturation?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943600" y="4791441"/>
            <a:ext cx="1984375" cy="519113"/>
          </a:xfrm>
          <a:prstGeom prst="rect">
            <a:avLst/>
          </a:prstGeom>
          <a:noFill/>
          <a:ln w="101600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Saturation?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.jpg"/>
          <p:cNvPicPr>
            <a:picLocks noChangeAspect="1"/>
          </p:cNvPicPr>
          <p:nvPr/>
        </p:nvPicPr>
        <p:blipFill>
          <a:blip r:embed="rId2" cstate="print">
            <a:lum bright="40000" contrast="-40000"/>
          </a:blip>
          <a:stretch>
            <a:fillRect/>
          </a:stretch>
        </p:blipFill>
        <p:spPr>
          <a:xfrm>
            <a:off x="0" y="1219200"/>
            <a:ext cx="5011296" cy="5638800"/>
          </a:xfrm>
          <a:prstGeom prst="rect">
            <a:avLst/>
          </a:prstGeom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Water Wisely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Box 4"/>
          <p:cNvSpPr txBox="1"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4419600" cy="4093428"/>
          </a:xfrm>
          <a:prstGeom prst="rect">
            <a:avLst/>
          </a:prstGeom>
          <a:noFill/>
          <a:ln w="101600">
            <a:noFill/>
            <a:miter lim="800000"/>
            <a:headEnd/>
            <a:tailEnd type="none" w="lg" len="med"/>
          </a:ln>
          <a:effectLst/>
        </p:spPr>
        <p:txBody>
          <a:bodyPr wrap="square">
            <a:spAutoFit/>
          </a:bodyPr>
          <a:lstStyle/>
          <a:p>
            <a:pPr marL="465138" indent="-465138" algn="l">
              <a:spcBef>
                <a:spcPts val="1800"/>
              </a:spcBef>
              <a:buFontTx/>
              <a:buChar char="•"/>
              <a:tabLst>
                <a:tab pos="465138" algn="l"/>
              </a:tabLst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Recycle;</a:t>
            </a:r>
          </a:p>
          <a:p>
            <a:pPr marL="465138" indent="-465138" algn="l">
              <a:spcBef>
                <a:spcPts val="1800"/>
              </a:spcBef>
              <a:buFontTx/>
              <a:buChar char="•"/>
              <a:tabLst>
                <a:tab pos="465138" algn="l"/>
              </a:tabLst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Reuse;</a:t>
            </a:r>
          </a:p>
          <a:p>
            <a:pPr marL="465138" indent="-465138" algn="l">
              <a:spcBef>
                <a:spcPts val="1800"/>
              </a:spcBef>
              <a:buFontTx/>
              <a:buChar char="•"/>
              <a:tabLst>
                <a:tab pos="465138" algn="l"/>
              </a:tabLst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Reduce;</a:t>
            </a:r>
          </a:p>
          <a:p>
            <a:pPr marL="465138" indent="-465138" algn="l">
              <a:spcBef>
                <a:spcPts val="1800"/>
              </a:spcBef>
              <a:buFontTx/>
              <a:buChar char="•"/>
              <a:tabLst>
                <a:tab pos="465138" algn="l"/>
              </a:tabLst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Reserve Forests;</a:t>
            </a:r>
          </a:p>
          <a:p>
            <a:pPr algn="l">
              <a:spcBef>
                <a:spcPts val="1800"/>
              </a:spcBef>
              <a:buFontTx/>
              <a:buChar char="•"/>
            </a:pP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3" descr="waterdrop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199" y="1207477"/>
            <a:ext cx="4119178" cy="56448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Simple Ways to Conserve H</a:t>
            </a:r>
            <a:r>
              <a:rPr lang="en-US" sz="4000" b="1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http://starstorage.blob.core.windows.net/archives/2012/7/3/nation/n_1grap_main_VVV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219200"/>
            <a:ext cx="7955924" cy="564870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200" y="2362200"/>
            <a:ext cx="8229600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NST</a:t>
            </a:r>
          </a:p>
          <a:p>
            <a:r>
              <a:rPr lang="en-US" sz="1600" dirty="0" smtClean="0"/>
              <a:t>April 5, 2017</a:t>
            </a:r>
          </a:p>
          <a:p>
            <a:r>
              <a:rPr lang="en-US" sz="2400" b="1" dirty="0" err="1" smtClean="0"/>
              <a:t>Penangites</a:t>
            </a:r>
            <a:r>
              <a:rPr lang="en-US" sz="2400" b="1" dirty="0" smtClean="0"/>
              <a:t> urged to reduce water usage, taps could run dry in the future</a:t>
            </a:r>
          </a:p>
          <a:p>
            <a:endParaRPr lang="en-US" sz="2400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ya-Terubong-floods-September-2015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Paya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Terubong</a:t>
            </a:r>
            <a:r>
              <a:rPr lang="en-US" smtClean="0">
                <a:solidFill>
                  <a:schemeClr val="bg1"/>
                </a:solidFill>
              </a:rPr>
              <a:t> (2015)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Paya-Terubong-floods-September-2015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0"/>
            <a:ext cx="51435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ya-Terubong-floods-September-2015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066800"/>
            <a:ext cx="9144000" cy="5144454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-1"/>
            <a:ext cx="9144000" cy="47244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2.1  Water Quality Modeling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Water resources are polluted by effluent from industry, housing estates and others;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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WQ hinders recreational use and disrupts aquatic ecological balance. </a:t>
            </a:r>
          </a:p>
        </p:txBody>
      </p:sp>
      <p:pic>
        <p:nvPicPr>
          <p:cNvPr id="7" name="Picture 11" descr="Badan ai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657600"/>
            <a:ext cx="3810000" cy="2549525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0" name="Picture 10" descr="eflue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3657600"/>
            <a:ext cx="3810000" cy="2606675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886200" y="4648200"/>
            <a:ext cx="1371600" cy="736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09600" y="6252508"/>
            <a:ext cx="31178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Effluents discharge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41116" y="6248400"/>
            <a:ext cx="41742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800" dirty="0" smtClean="0"/>
              <a:t>Impact on Receiving </a:t>
            </a:r>
            <a:r>
              <a:rPr lang="en-US" sz="2800" dirty="0"/>
              <a:t>Water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5" name="Picture 1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5562600" y="1216777"/>
            <a:ext cx="3581400" cy="5641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2.1  Water Quality Modeling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" y="1219200"/>
            <a:ext cx="76200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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To help preserve quality of water resources, following steps have to be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taken seriously.</a:t>
            </a:r>
          </a:p>
          <a:p>
            <a:pPr lvl="1">
              <a:spcBef>
                <a:spcPts val="12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Determine WQ criteria for each use.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Determine WQ standards. </a:t>
            </a:r>
            <a:br>
              <a:rPr lang="en-MY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(enforced legally to limit effluent release by industry, municipal, </a:t>
            </a:r>
            <a:r>
              <a:rPr lang="en-MY" sz="3200" i="1" dirty="0" err="1" smtClean="0">
                <a:latin typeface="Times New Roman" pitchFamily="18" charset="0"/>
                <a:cs typeface="Times New Roman" pitchFamily="18" charset="0"/>
              </a:rPr>
              <a:t>housing,etc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3200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Determine if the release of standard-abiding effluent will affect use of water according to classification in that area.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9144000" cy="56388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2.1  Water Quality Modeling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Math models - to determine the concentration of dissolved substances in water bodies so that the pollution level can be predicted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Predicted water quality for mitigation measures planning;</a:t>
            </a:r>
          </a:p>
          <a:p>
            <a:pPr>
              <a:spcBef>
                <a:spcPts val="18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Focus on modelling WQ of lakes and rivers.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19200"/>
            <a:ext cx="3581400" cy="56388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2.2  Reaction Kinetics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116940" y="1393368"/>
            <a:ext cx="5943600" cy="53340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A number of things can happen to a pollutant once it enters a water body;</a:t>
            </a:r>
          </a:p>
          <a:p>
            <a:pPr>
              <a:spcBef>
                <a:spcPts val="1200"/>
              </a:spcBef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Some of these are related to transport;</a:t>
            </a:r>
          </a:p>
          <a:p>
            <a:pPr>
              <a:spcBef>
                <a:spcPts val="1200"/>
              </a:spcBef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Pollutant might be changed via chemical and biochemical reactions;</a:t>
            </a:r>
          </a:p>
          <a:p>
            <a:pPr>
              <a:spcBef>
                <a:spcPts val="1200"/>
              </a:spcBef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Kinetics or rate of such reactions can be expressed quantitatively by law of mass action: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MY" sz="2800" b="1" dirty="0" smtClean="0">
                <a:solidFill>
                  <a:srgbClr val="000066"/>
                </a:solidFill>
                <a:latin typeface="Arial" pitchFamily="34" charset="0"/>
                <a:cs typeface="Arial" pitchFamily="34" charset="0"/>
              </a:rPr>
              <a:t>Kinetic rate is proportional to the concentration of the reactants</a:t>
            </a:r>
            <a:endParaRPr lang="en-MY" sz="2800" dirty="0" smtClean="0">
              <a:solidFill>
                <a:srgbClr val="000066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705600" y="4800600"/>
          <a:ext cx="914400" cy="81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4" name="Equation" r:id="rId6" imgW="355292" imgH="317225" progId="Equation.DSMT4">
                  <p:embed/>
                </p:oleObj>
              </mc:Choice>
              <mc:Fallback>
                <p:oleObj name="Equation" r:id="rId6" imgW="355292" imgH="317225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800600"/>
                        <a:ext cx="914400" cy="8164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 bwMode="auto">
          <a:xfrm>
            <a:off x="609600" y="1523999"/>
            <a:ext cx="8077200" cy="508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2.2  Reaction Kinetics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this section, we focus on a single reactant, of which the reaction rate is given as</a:t>
            </a: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concentration of the single reactant,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order,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time and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kinetic rate;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The most commonly employed reactions are those of zero-, first- and second-order.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2881" name="Object 1"/>
          <p:cNvGraphicFramePr>
            <a:graphicFrameLocks noChangeAspect="1"/>
          </p:cNvGraphicFramePr>
          <p:nvPr/>
        </p:nvGraphicFramePr>
        <p:xfrm>
          <a:off x="3124200" y="2617305"/>
          <a:ext cx="2057400" cy="119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4" name="Equation" r:id="rId6" imgW="647419" imgH="393529" progId="Equation.DSMT4">
                  <p:embed/>
                </p:oleObj>
              </mc:Choice>
              <mc:Fallback>
                <p:oleObj name="Equation" r:id="rId6" imgW="647419" imgH="393529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617305"/>
                        <a:ext cx="2057400" cy="11926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 bwMode="auto">
          <a:xfrm>
            <a:off x="609600" y="1447800"/>
            <a:ext cx="8077200" cy="508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2.3  Zero-order Reaction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For a zero-order model, the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eqn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to integrate is </a:t>
            </a: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The equation can be integrated by separation of variables to yield </a:t>
            </a: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Specifies constant rate of depletion per unit time.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8003" name="Object 3"/>
          <p:cNvGraphicFramePr>
            <a:graphicFrameLocks noChangeAspect="1"/>
          </p:cNvGraphicFramePr>
          <p:nvPr/>
        </p:nvGraphicFramePr>
        <p:xfrm>
          <a:off x="2895600" y="2020614"/>
          <a:ext cx="1600200" cy="110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3" name="Equation" r:id="rId6" imgW="545863" imgH="393529" progId="Equation.DSMT4">
                  <p:embed/>
                </p:oleObj>
              </mc:Choice>
              <mc:Fallback>
                <p:oleObj name="Equation" r:id="rId6" imgW="545863" imgH="393529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020614"/>
                        <a:ext cx="1600200" cy="11035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8005" name="Object 5"/>
          <p:cNvGraphicFramePr>
            <a:graphicFrameLocks noChangeAspect="1"/>
          </p:cNvGraphicFramePr>
          <p:nvPr/>
        </p:nvGraphicFramePr>
        <p:xfrm>
          <a:off x="2895600" y="4343400"/>
          <a:ext cx="175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4" name="Equation" r:id="rId8" imgW="647700" imgH="228600" progId="Equation.DSMT4">
                  <p:embed/>
                </p:oleObj>
              </mc:Choice>
              <mc:Fallback>
                <p:oleObj name="Equation" r:id="rId8" imgW="64770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343400"/>
                        <a:ext cx="1752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5557838" y="4191000"/>
          <a:ext cx="219868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5" name="Equation" r:id="rId10" imgW="812447" imgH="253890" progId="Equation.DSMT4">
                  <p:embed/>
                </p:oleObj>
              </mc:Choice>
              <mc:Fallback>
                <p:oleObj name="Equation" r:id="rId10" imgW="812447" imgH="25389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7838" y="4191000"/>
                        <a:ext cx="219868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2.3  Zero-order Reaction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Thus, if a plot of concentration versus time yields a straight line, we can infer that the reaction is zero-order.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Chart 10"/>
          <p:cNvGraphicFramePr/>
          <p:nvPr/>
        </p:nvGraphicFramePr>
        <p:xfrm>
          <a:off x="914400" y="3048000"/>
          <a:ext cx="70866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/>
          <p:cNvSpPr/>
          <p:nvPr/>
        </p:nvSpPr>
        <p:spPr>
          <a:xfrm>
            <a:off x="1066800" y="6172200"/>
            <a:ext cx="723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 2.1  Plot of concentration vs. time for a zero-order reaction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467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Water Waste = Water Shortage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Content Placeholder 13" descr="5-27.gi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1198330"/>
            <a:ext cx="4442841" cy="5659670"/>
          </a:xfrm>
          <a:prstGeom prst="rect">
            <a:avLst/>
          </a:prstGeom>
        </p:spPr>
      </p:pic>
      <p:pic>
        <p:nvPicPr>
          <p:cNvPr id="228356" name="Picture 4" descr="The Star Onlin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1219200"/>
            <a:ext cx="1905000" cy="523875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4572000" y="1752600"/>
            <a:ext cx="4191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Tuesday March 22, 2011 </a:t>
            </a:r>
          </a:p>
          <a:p>
            <a:r>
              <a:rPr lang="en-US" sz="2000" b="1" dirty="0" smtClean="0"/>
              <a:t>Malaysia faces looming water crisis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Malaysia = 226 L per person per day.</a:t>
            </a:r>
          </a:p>
          <a:p>
            <a:r>
              <a:rPr lang="en-US" sz="2000" b="1" dirty="0" smtClean="0"/>
              <a:t>Singapore = 154 L per person per day.</a:t>
            </a:r>
          </a:p>
          <a:p>
            <a:r>
              <a:rPr lang="en-US" sz="2000" b="1" dirty="0" smtClean="0"/>
              <a:t>Thailand = 90  L per person per day.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Malaysian recommended daily limit </a:t>
            </a:r>
          </a:p>
          <a:p>
            <a:r>
              <a:rPr lang="en-US" sz="2000" b="1" dirty="0" smtClean="0"/>
              <a:t>= 165 L per person per day. </a:t>
            </a:r>
          </a:p>
          <a:p>
            <a:endParaRPr lang="en-US" sz="2000" b="1" dirty="0" smtClean="0"/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Tuesday July 3, 2012</a:t>
            </a:r>
          </a:p>
          <a:p>
            <a:r>
              <a:rPr lang="en-US" sz="2000" b="1" dirty="0" smtClean="0"/>
              <a:t>Save water now, people told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Monday June 18, 2012</a:t>
            </a:r>
            <a:endParaRPr lang="en-US" sz="2000" b="1" dirty="0" smtClean="0"/>
          </a:p>
          <a:p>
            <a:r>
              <a:rPr lang="en-US" sz="2000" b="1" dirty="0" smtClean="0"/>
              <a:t>Water crisis looms in Selangor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Monday June 18, 2012</a:t>
            </a:r>
            <a:endParaRPr lang="en-US" sz="2000" b="1" dirty="0" smtClean="0"/>
          </a:p>
          <a:p>
            <a:r>
              <a:rPr lang="en-US" sz="2000" b="1" dirty="0" smtClean="0"/>
              <a:t>Time to stop taking water for granted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0" y="1237357"/>
            <a:ext cx="9144000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/>
              <a:t>The recent oil spillage at Sungai Selangor which resulted in a major water disruption in the </a:t>
            </a:r>
            <a:r>
              <a:rPr lang="en-US" sz="2400" b="1" dirty="0" err="1" smtClean="0"/>
              <a:t>Klang</a:t>
            </a:r>
            <a:r>
              <a:rPr lang="en-US" sz="2400" b="1" dirty="0" smtClean="0"/>
              <a:t> Valley has shown just how vulnerable and exposed our water sources are.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dirty="0"/>
          </a:p>
        </p:txBody>
      </p:sp>
      <p:pic>
        <p:nvPicPr>
          <p:cNvPr id="190466" name="Picture 2" descr="Cause for concern: A Puncak Niaga worker inspecting the oil spill at the Sungai Selangor Phase 2 treatment plant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1600" y="2667000"/>
            <a:ext cx="5905500" cy="3933826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 bwMode="auto">
          <a:xfrm>
            <a:off x="609600" y="1447800"/>
            <a:ext cx="8077200" cy="508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2.4  First-order Reaction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For a first-order model, the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eqn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to integrate is </a:t>
            </a: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The equation can be integrated by separation of variables to yield </a:t>
            </a: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Specifies an exponential depletion.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2743200" y="1981200"/>
          <a:ext cx="1828800" cy="1161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2" name="Equation" r:id="rId6" imgW="596641" imgH="393529" progId="Equation.DSMT4">
                  <p:embed/>
                </p:oleObj>
              </mc:Choice>
              <mc:Fallback>
                <p:oleObj name="Equation" r:id="rId6" imgW="596641" imgH="393529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981200"/>
                        <a:ext cx="1828800" cy="11611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0054" name="Object 6"/>
          <p:cNvGraphicFramePr>
            <a:graphicFrameLocks noChangeAspect="1"/>
          </p:cNvGraphicFramePr>
          <p:nvPr/>
        </p:nvGraphicFramePr>
        <p:xfrm>
          <a:off x="2819400" y="4343400"/>
          <a:ext cx="1676400" cy="7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3" name="Equation" r:id="rId8" imgW="583947" imgH="241195" progId="Equation.DSMT4">
                  <p:embed/>
                </p:oleObj>
              </mc:Choice>
              <mc:Fallback>
                <p:oleObj name="Equation" r:id="rId8" imgW="583947" imgH="241195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343400"/>
                        <a:ext cx="1676400" cy="7671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5562600" y="4267200"/>
          <a:ext cx="219868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4" name="Equation" r:id="rId10" imgW="812447" imgH="253890" progId="Equation.DSMT4">
                  <p:embed/>
                </p:oleObj>
              </mc:Choice>
              <mc:Fallback>
                <p:oleObj name="Equation" r:id="rId10" imgW="812447" imgH="25389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267200"/>
                        <a:ext cx="219868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2.3  First-order Reaction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Thus, the concentration curve asymptotically approaches zero with time.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6800" y="6172200"/>
            <a:ext cx="723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 2.2  Plot of concentration vs. time for a first-order reaction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685800" y="2514600"/>
          <a:ext cx="76200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6433" name="Object 1"/>
          <p:cNvGraphicFramePr>
            <a:graphicFrameLocks noChangeAspect="1"/>
          </p:cNvGraphicFramePr>
          <p:nvPr/>
        </p:nvGraphicFramePr>
        <p:xfrm>
          <a:off x="5419725" y="3067050"/>
          <a:ext cx="20256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6" name="Equation" r:id="rId6" imgW="748975" imgH="291973" progId="Equation.DSMT4">
                  <p:embed/>
                </p:oleObj>
              </mc:Choice>
              <mc:Fallback>
                <p:oleObj name="Equation" r:id="rId6" imgW="748975" imgH="291973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9725" y="3067050"/>
                        <a:ext cx="2025650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9144000" cy="56388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  Water Quality in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Formulation of differential equations that describe a pollutant reaction in a lake system;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Several lake systems are considered here with various flow characteristics;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Lake models described here represent the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simplest, most ideal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mixing conditions;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May be quite useful in checking more complicated numerical results;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And in gaining insight to the dynamics of chemical movement in the environment. 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How Complex Should Final Computational Model Be?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Proper model complexity is driven by: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Complexity of the environmental system.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Complexity of the pollutants of concern.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Management questions and related need for accuracy.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How Complex Should Final Computational Model Be?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Consequences for overly simple model: 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Miss key processes and extrapolate inaccurately.  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May not address relevant management questions.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May not be defensible to adversarial review.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Insufficiently adaptable to changing management requirements.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How Complex Should Final Computational Model Be?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Consequences for overly complex model: 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Adds unnecessary data collection and computational burdens.  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Adds to uncertainty.</a:t>
            </a:r>
          </a:p>
          <a:p>
            <a:pPr lvl="1">
              <a:spcBef>
                <a:spcPts val="18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Shifts focus away from problem solutions to endless analysis.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How Complex Should Final Computational Model Be?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7" name="Group 3"/>
          <p:cNvGrpSpPr>
            <a:grpSpLocks noGrp="1"/>
          </p:cNvGrpSpPr>
          <p:nvPr/>
        </p:nvGrpSpPr>
        <p:grpSpPr bwMode="auto">
          <a:xfrm>
            <a:off x="1371357" y="1371869"/>
            <a:ext cx="6436549" cy="5409931"/>
            <a:chOff x="1097" y="841"/>
            <a:chExt cx="3781" cy="4027"/>
          </a:xfrm>
        </p:grpSpPr>
        <p:grpSp>
          <p:nvGrpSpPr>
            <p:cNvPr id="18" name="Group 4"/>
            <p:cNvGrpSpPr>
              <a:grpSpLocks/>
            </p:cNvGrpSpPr>
            <p:nvPr/>
          </p:nvGrpSpPr>
          <p:grpSpPr bwMode="auto">
            <a:xfrm>
              <a:off x="1097" y="1367"/>
              <a:ext cx="1918" cy="3501"/>
              <a:chOff x="221" y="1367"/>
              <a:chExt cx="1918" cy="3501"/>
            </a:xfrm>
          </p:grpSpPr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221" y="1367"/>
                <a:ext cx="1914" cy="30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221" y="4429"/>
                <a:ext cx="1918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 dirty="0">
                    <a:latin typeface="Times New Roman" pitchFamily="18" charset="0"/>
                    <a:cs typeface="Times New Roman" pitchFamily="18" charset="0"/>
                  </a:rPr>
                  <a:t>Albert Einstein</a:t>
                </a:r>
              </a:p>
            </p:txBody>
          </p:sp>
        </p:grpSp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3246" y="841"/>
              <a:ext cx="1632" cy="1392"/>
            </a:xfrm>
            <a:prstGeom prst="wedgeRoundRectCallout">
              <a:avLst>
                <a:gd name="adj1" fmla="val -102454"/>
                <a:gd name="adj2" fmla="val 36972"/>
                <a:gd name="adj3" fmla="val 16667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“Make things as simple as possible, </a:t>
              </a:r>
            </a:p>
            <a:p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but not any simpler.”</a:t>
              </a:r>
            </a:p>
            <a:p>
              <a:pPr algn="ctr"/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9144000" cy="56388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  Water Quality in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Major assumptions :</a:t>
            </a:r>
          </a:p>
          <a:p>
            <a:pPr lvl="1">
              <a:spcBef>
                <a:spcPts val="18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Chemical concentration is uniform (completely mixed);</a:t>
            </a:r>
          </a:p>
          <a:p>
            <a:pPr lvl="1">
              <a:spcBef>
                <a:spcPts val="1800"/>
              </a:spcBef>
            </a:pP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Lake outlet has a concentration similar to the in-lake concentration </a:t>
            </a:r>
            <a:r>
              <a:rPr lang="en-MY" sz="32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Real world: volume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inflow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i="1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outflow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and inflow concentration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can be time-dependent variables.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9144000" cy="56388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  Water Quality in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For the convenience of the discussion;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addition to completely mixed assumption; 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Following assumptions are also made:</a:t>
            </a:r>
          </a:p>
          <a:p>
            <a:pPr lvl="1">
              <a:spcBef>
                <a:spcPts val="1800"/>
              </a:spcBef>
            </a:pP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Inflow concentration </a:t>
            </a:r>
            <a:r>
              <a:rPr lang="en-MY" sz="3000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000" i="1" baseline="-25000" dirty="0" err="1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 is constant;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Volumetric flow rate into and out of the lake is constant (</a:t>
            </a:r>
            <a:r>
              <a:rPr lang="en-MY" sz="30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sz="3000" i="1" baseline="-25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MY" sz="3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sz="3000" i="1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sz="3000" i="1" baseline="-25000" dirty="0" err="1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MY" sz="3000" i="1" dirty="0" smtClean="0">
                <a:latin typeface="Times New Roman" pitchFamily="18" charset="0"/>
                <a:cs typeface="Times New Roman" pitchFamily="18" charset="0"/>
              </a:rPr>
              <a:t>Q 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= constant) and lake volume is constant (</a:t>
            </a:r>
            <a:r>
              <a:rPr lang="en-MY" sz="3000" i="1" dirty="0" err="1" smtClean="0">
                <a:latin typeface="Times New Roman" pitchFamily="18" charset="0"/>
                <a:cs typeface="Times New Roman" pitchFamily="18" charset="0"/>
              </a:rPr>
              <a:t>dV</a:t>
            </a:r>
            <a:r>
              <a:rPr lang="en-MY" sz="3000" i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MY" sz="3000" i="1" dirty="0" err="1" smtClean="0"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MY" sz="3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= 0);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Rate of change in concentration is governed by a first-order reaction (</a:t>
            </a:r>
            <a:r>
              <a:rPr lang="en-MY" sz="3000" i="1" dirty="0" err="1" smtClean="0"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en-MY" sz="3000" i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MY" sz="3000" i="1" dirty="0" err="1" smtClean="0"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  <a:sym typeface="Symbol"/>
              </a:rPr>
              <a:t></a:t>
            </a:r>
            <a:r>
              <a:rPr lang="en-MY" sz="3000" i="1" dirty="0" err="1" smtClean="0">
                <a:latin typeface="Times New Roman" pitchFamily="18" charset="0"/>
                <a:cs typeface="Times New Roman" pitchFamily="18" charset="0"/>
              </a:rPr>
              <a:t>kC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9144000" cy="56388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Some Related Terms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Dynamic – flows change over time;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Steady State – flows do not change over time; the system is in equilibrium;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Conservative pollutants – the pollutant does not change form over time; no reactions;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Non-conservative pollutant – the pollutant changes form over time due to chemical, physical, or biological reactions.</a:t>
            </a:r>
            <a:endParaRPr lang="en-MY" sz="3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9144000" cy="56388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20320"/>
            <a:ext cx="73914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World Water Prices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(Source: International Water Resources Association, </a:t>
            </a:r>
            <a:b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Vol. 1, No. 3, 2001)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</p:nvPr>
        </p:nvGraphicFramePr>
        <p:xfrm>
          <a:off x="243840" y="1437640"/>
          <a:ext cx="8686800" cy="527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71700"/>
                <a:gridCol w="2171700"/>
                <a:gridCol w="2171700"/>
                <a:gridCol w="2171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+mn-lt"/>
                        </a:rPr>
                        <a:t>Country</a:t>
                      </a:r>
                      <a:endParaRPr lang="en-US" sz="2600" dirty="0"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+mn-lt"/>
                        </a:rPr>
                        <a:t>Price of water per m</a:t>
                      </a:r>
                      <a:r>
                        <a:rPr lang="en-US" sz="2600" baseline="30000" dirty="0" smtClean="0">
                          <a:latin typeface="+mn-lt"/>
                        </a:rPr>
                        <a:t>3</a:t>
                      </a:r>
                      <a:r>
                        <a:rPr lang="en-US" sz="2600" dirty="0" smtClean="0">
                          <a:latin typeface="+mn-lt"/>
                        </a:rPr>
                        <a:t> (US$)</a:t>
                      </a:r>
                      <a:endParaRPr lang="en-US" sz="2600" dirty="0"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+mn-lt"/>
                        </a:rPr>
                        <a:t>Country</a:t>
                      </a:r>
                      <a:endParaRPr lang="en-US" sz="2600" dirty="0"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 smtClean="0">
                          <a:latin typeface="+mn-lt"/>
                        </a:rPr>
                        <a:t>Price of water per m</a:t>
                      </a:r>
                      <a:r>
                        <a:rPr lang="en-US" sz="2600" baseline="30000" dirty="0" smtClean="0">
                          <a:latin typeface="+mn-lt"/>
                        </a:rPr>
                        <a:t>3</a:t>
                      </a:r>
                      <a:r>
                        <a:rPr lang="en-US" sz="2600" dirty="0" smtClean="0">
                          <a:latin typeface="+mn-lt"/>
                        </a:rPr>
                        <a:t> (US$)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Germany </a:t>
                      </a:r>
                      <a:endParaRPr kumimoji="0" lang="en-GB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1.78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Denmark </a:t>
                      </a:r>
                      <a:endParaRPr kumimoji="0" lang="en-GB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1.72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United Kingdom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1.23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The Netherlands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1.13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France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1.08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Belgium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1.01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Singapore </a:t>
                      </a:r>
                      <a:endParaRPr kumimoji="0" lang="en-GB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0.66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Italy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0.72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Spain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0.71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Finland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0.64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United States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0.54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Sweden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0.61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Australia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0.54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Canada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0.37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South Africa </a:t>
                      </a:r>
                      <a:endParaRPr kumimoji="0" lang="en-GB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0.42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Malaysia </a:t>
                      </a:r>
                      <a:endParaRPr kumimoji="0" lang="en-GB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0.09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2718" y="1524000"/>
            <a:ext cx="426128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Some Related Terms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Decay –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substance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reduced in mass due to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decomposition or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sedimentation;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Sedimentation – Settlement of suspended particles.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78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4800600"/>
            <a:ext cx="5961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2.5.1  Stagnant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Consider a small lake with water volume of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and initial chemical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(0) =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kg/m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Chemical in lake decays at the rate of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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s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Chemical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is uniform throughout the lake.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90800" y="6305490"/>
            <a:ext cx="4442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000" dirty="0" smtClean="0">
                <a:latin typeface="Times New Roman" pitchFamily="18" charset="0"/>
                <a:cs typeface="Times New Roman" pitchFamily="18" charset="0"/>
              </a:rPr>
              <a:t>Figure 2.3  A small uniformly-mixed lake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635" name="AutoShape 3"/>
          <p:cNvSpPr>
            <a:spLocks noChangeArrowheads="1"/>
          </p:cNvSpPr>
          <p:nvPr/>
        </p:nvSpPr>
        <p:spPr bwMode="auto">
          <a:xfrm>
            <a:off x="2188284" y="4419600"/>
            <a:ext cx="4702176" cy="1692276"/>
          </a:xfrm>
          <a:custGeom>
            <a:avLst/>
            <a:gdLst>
              <a:gd name="G0" fmla="+- 4610 0 0"/>
              <a:gd name="G1" fmla="+- 21600 0 4610"/>
              <a:gd name="G2" fmla="*/ 4610 1 2"/>
              <a:gd name="G3" fmla="+- 21600 0 G2"/>
              <a:gd name="G4" fmla="+/ 4610 21600 2"/>
              <a:gd name="G5" fmla="+/ G1 0 2"/>
              <a:gd name="G6" fmla="*/ 21600 21600 4610"/>
              <a:gd name="G7" fmla="*/ G6 1 2"/>
              <a:gd name="G8" fmla="+- 21600 0 G7"/>
              <a:gd name="G9" fmla="*/ 21600 1 2"/>
              <a:gd name="G10" fmla="+- 4610 0 G9"/>
              <a:gd name="G11" fmla="?: G10 G8 0"/>
              <a:gd name="G12" fmla="?: G10 G7 21600"/>
              <a:gd name="T0" fmla="*/ 19295 w 21600"/>
              <a:gd name="T1" fmla="*/ 10800 h 21600"/>
              <a:gd name="T2" fmla="*/ 10800 w 21600"/>
              <a:gd name="T3" fmla="*/ 21600 h 21600"/>
              <a:gd name="T4" fmla="*/ 2305 w 21600"/>
              <a:gd name="T5" fmla="*/ 10800 h 21600"/>
              <a:gd name="T6" fmla="*/ 10800 w 21600"/>
              <a:gd name="T7" fmla="*/ 0 h 21600"/>
              <a:gd name="T8" fmla="*/ 4105 w 21600"/>
              <a:gd name="T9" fmla="*/ 4105 h 21600"/>
              <a:gd name="T10" fmla="*/ 17495 w 21600"/>
              <a:gd name="T11" fmla="*/ 174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610" y="21600"/>
                </a:lnTo>
                <a:lnTo>
                  <a:pt x="1699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8DB3E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4" name="Rectangle 23"/>
          <p:cNvSpPr/>
          <p:nvPr/>
        </p:nvSpPr>
        <p:spPr>
          <a:xfrm>
            <a:off x="1600200" y="4267200"/>
            <a:ext cx="5715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sp>
        <p:nvSpPr>
          <p:cNvPr id="197636" name="AutoShape 4"/>
          <p:cNvSpPr>
            <a:spLocks noChangeArrowheads="1"/>
          </p:cNvSpPr>
          <p:nvPr/>
        </p:nvSpPr>
        <p:spPr bwMode="auto">
          <a:xfrm>
            <a:off x="1905000" y="3886200"/>
            <a:ext cx="5257800" cy="22098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508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3" name="Rectangle 22"/>
          <p:cNvSpPr/>
          <p:nvPr/>
        </p:nvSpPr>
        <p:spPr>
          <a:xfrm>
            <a:off x="1676400" y="3733800"/>
            <a:ext cx="571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3482181" y="4800600"/>
          <a:ext cx="861219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89" name="Equation" r:id="rId5" imgW="355292" imgH="203024" progId="Equation.DSMT4">
                  <p:embed/>
                </p:oleObj>
              </mc:Choice>
              <mc:Fallback>
                <p:oleObj name="Equation" r:id="rId5" imgW="355292" imgH="203024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181" y="4800600"/>
                        <a:ext cx="861219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8" name="Object 6"/>
          <p:cNvGraphicFramePr>
            <a:graphicFrameLocks noChangeAspect="1"/>
          </p:cNvGraphicFramePr>
          <p:nvPr/>
        </p:nvGraphicFramePr>
        <p:xfrm>
          <a:off x="4991497" y="4800600"/>
          <a:ext cx="799703" cy="553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0" name="Equation" r:id="rId7" imgW="330200" imgH="228600" progId="Equation.DSMT4">
                  <p:embed/>
                </p:oleObj>
              </mc:Choice>
              <mc:Fallback>
                <p:oleObj name="Equation" r:id="rId7" imgW="33020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497" y="4800600"/>
                        <a:ext cx="799703" cy="5536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9" name="Object 7"/>
          <p:cNvGraphicFramePr>
            <a:graphicFrameLocks noChangeAspect="1"/>
          </p:cNvGraphicFramePr>
          <p:nvPr/>
        </p:nvGraphicFramePr>
        <p:xfrm>
          <a:off x="3886200" y="5410200"/>
          <a:ext cx="1476375" cy="584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1" name="Equation" r:id="rId9" imgW="609336" imgH="241195" progId="Equation.DSMT4">
                  <p:embed/>
                </p:oleObj>
              </mc:Choice>
              <mc:Fallback>
                <p:oleObj name="Equation" r:id="rId9" imgW="609336" imgH="241195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410200"/>
                        <a:ext cx="1476375" cy="584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H="1">
            <a:off x="5562600" y="5486400"/>
            <a:ext cx="1447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7640" name="Object 8"/>
          <p:cNvGraphicFramePr>
            <a:graphicFrameLocks noChangeAspect="1"/>
          </p:cNvGraphicFramePr>
          <p:nvPr/>
        </p:nvGraphicFramePr>
        <p:xfrm>
          <a:off x="7010400" y="5181600"/>
          <a:ext cx="184626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2" name="Equation" r:id="rId11" imgW="761669" imgH="253890" progId="Equation.DSMT4">
                  <p:embed/>
                </p:oleObj>
              </mc:Choice>
              <mc:Fallback>
                <p:oleObj name="Equation" r:id="rId11" imgW="761669" imgH="25389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5181600"/>
                        <a:ext cx="1846263" cy="614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569" y="1752600"/>
            <a:ext cx="341943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2.5.1  Stagnant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5029200"/>
          </a:xfrm>
        </p:spPr>
        <p:txBody>
          <a:bodyPr>
            <a:noAutofit/>
          </a:bodyPr>
          <a:lstStyle/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Lake content = uniformly mixed; </a:t>
            </a:r>
          </a:p>
          <a:p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lake = single segment;</a:t>
            </a:r>
          </a:p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By considering the mass balance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a short time step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Following equation (in kg) is obtained.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4145" name="Object 1"/>
          <p:cNvGraphicFramePr>
            <a:graphicFrameLocks noChangeAspect="1"/>
          </p:cNvGraphicFramePr>
          <p:nvPr/>
        </p:nvGraphicFramePr>
        <p:xfrm>
          <a:off x="958850" y="4533900"/>
          <a:ext cx="4410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98" name="Equation" r:id="rId6" imgW="1345616" imgH="253890" progId="Equation.DSMT4">
                  <p:embed/>
                </p:oleObj>
              </mc:Choice>
              <mc:Fallback>
                <p:oleObj name="Equation" r:id="rId6" imgW="1345616" imgH="25389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4533900"/>
                        <a:ext cx="44100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61913" y="5562600"/>
          <a:ext cx="52419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99" name="Equation" r:id="rId8" imgW="1600200" imgH="254000" progId="Equation.DSMT4">
                  <p:embed/>
                </p:oleObj>
              </mc:Choice>
              <mc:Fallback>
                <p:oleObj name="Equation" r:id="rId8" imgW="1600200" imgH="2540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3" y="5562600"/>
                        <a:ext cx="52419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ntent Placeholder 7"/>
          <p:cNvSpPr txBox="1">
            <a:spLocks/>
          </p:cNvSpPr>
          <p:nvPr/>
        </p:nvSpPr>
        <p:spPr>
          <a:xfrm>
            <a:off x="5562600" y="4876800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Constant volume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34147" name="Object 3"/>
          <p:cNvGraphicFramePr>
            <a:graphicFrameLocks noChangeAspect="1"/>
          </p:cNvGraphicFramePr>
          <p:nvPr/>
        </p:nvGraphicFramePr>
        <p:xfrm>
          <a:off x="6019800" y="4876800"/>
          <a:ext cx="1828800" cy="52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0" name="Equation" r:id="rId10" imgW="571004" imgH="177646" progId="Equation.DSMT4">
                  <p:embed/>
                </p:oleObj>
              </mc:Choice>
              <mc:Fallback>
                <p:oleObj name="Equation" r:id="rId10" imgW="571004" imgH="177646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876800"/>
                        <a:ext cx="1828800" cy="5211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990600" y="5562600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349375" y="5638800"/>
          <a:ext cx="11652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1" name="Equation" r:id="rId12" imgW="355138" imgH="177569" progId="Equation.DSMT4">
                  <p:embed/>
                </p:oleObj>
              </mc:Choice>
              <mc:Fallback>
                <p:oleObj name="Equation" r:id="rId12" imgW="355138" imgH="177569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5638800"/>
                        <a:ext cx="116522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569" y="1752600"/>
            <a:ext cx="341943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2.5.1  Stagnant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5029200"/>
          </a:xfrm>
        </p:spPr>
        <p:txBody>
          <a:bodyPr>
            <a:noAutofit/>
          </a:bodyPr>
          <a:lstStyle/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Lake content = uniformly mixed; </a:t>
            </a:r>
          </a:p>
          <a:p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lake = single segment;</a:t>
            </a:r>
          </a:p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By considering the mass balance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a short time step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Following equation (in kg) is obtained.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4145" name="Object 1"/>
          <p:cNvGraphicFramePr>
            <a:graphicFrameLocks noChangeAspect="1"/>
          </p:cNvGraphicFramePr>
          <p:nvPr/>
        </p:nvGraphicFramePr>
        <p:xfrm>
          <a:off x="814387" y="4572000"/>
          <a:ext cx="47005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56" name="Equation" r:id="rId6" imgW="1435100" imgH="228600" progId="Equation.DSMT4">
                  <p:embed/>
                </p:oleObj>
              </mc:Choice>
              <mc:Fallback>
                <p:oleObj name="Equation" r:id="rId6" imgW="143510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7" y="4572000"/>
                        <a:ext cx="470058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415925" y="5334000"/>
          <a:ext cx="545147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57" name="Equation" r:id="rId8" imgW="1663700" imgH="393700" progId="Equation.DSMT4">
                  <p:embed/>
                </p:oleObj>
              </mc:Choice>
              <mc:Fallback>
                <p:oleObj name="Equation" r:id="rId8" imgW="1663700" imgH="3937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5334000"/>
                        <a:ext cx="5451475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2308410" y="4572000"/>
            <a:ext cx="16002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cxnSp>
        <p:nvCxnSpPr>
          <p:cNvPr id="19" name="Shape 18"/>
          <p:cNvCxnSpPr>
            <a:stCxn id="17" idx="0"/>
          </p:cNvCxnSpPr>
          <p:nvPr/>
        </p:nvCxnSpPr>
        <p:spPr>
          <a:xfrm rot="5400000" flipH="1" flipV="1">
            <a:off x="4487955" y="2963955"/>
            <a:ext cx="228600" cy="2987490"/>
          </a:xfrm>
          <a:prstGeom prst="bentConnector2">
            <a:avLst/>
          </a:prstGeom>
          <a:ln w="38100">
            <a:solidFill>
              <a:srgbClr val="FF0000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8400" y="4114801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Describe chemical’s decay process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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reaction rate;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conc. at time 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volume of system modeled</a:t>
            </a:r>
            <a:endParaRPr lang="ms-MY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1" grpId="0"/>
      <p:bldP spid="2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2.5.1  Stagnant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t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 0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differential equation for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is</a:t>
            </a: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 first-order reaction model;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Solving this DE by separation of variables with IC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(0) =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0 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yield the solution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7219" name="Object 3"/>
          <p:cNvGraphicFramePr>
            <a:graphicFrameLocks noChangeAspect="1"/>
          </p:cNvGraphicFramePr>
          <p:nvPr/>
        </p:nvGraphicFramePr>
        <p:xfrm>
          <a:off x="1676400" y="2133600"/>
          <a:ext cx="236410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2" name="Equation" r:id="rId5" imgW="685800" imgH="393700" progId="Equation.DSMT4">
                  <p:embed/>
                </p:oleObj>
              </mc:Choice>
              <mc:Fallback>
                <p:oleObj name="Equation" r:id="rId5" imgW="685800" imgH="3937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133600"/>
                        <a:ext cx="2364105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248400" y="25146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(2.1)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7221" name="Object 5"/>
          <p:cNvGraphicFramePr>
            <a:graphicFrameLocks noChangeAspect="1"/>
          </p:cNvGraphicFramePr>
          <p:nvPr/>
        </p:nvGraphicFramePr>
        <p:xfrm>
          <a:off x="2895600" y="5638800"/>
          <a:ext cx="3200400" cy="939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3" name="Equation" r:id="rId7" imgW="850531" imgH="253890" progId="Equation.DSMT4">
                  <p:embed/>
                </p:oleObj>
              </mc:Choice>
              <mc:Fallback>
                <p:oleObj name="Equation" r:id="rId7" imgW="850531" imgH="25389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638800"/>
                        <a:ext cx="3200400" cy="9392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1666536" y="2156010"/>
          <a:ext cx="87471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4" name="Equation" r:id="rId9" imgW="253670" imgH="177569" progId="Equation.DSMT4">
                  <p:embed/>
                </p:oleObj>
              </mc:Choice>
              <mc:Fallback>
                <p:oleObj name="Equation" r:id="rId9" imgW="253670" imgH="177569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536" y="2156010"/>
                        <a:ext cx="874712" cy="5857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763528" y="2863326"/>
          <a:ext cx="65563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5" name="Equation" r:id="rId11" imgW="190335" imgH="177646" progId="Equation.DSMT4">
                  <p:embed/>
                </p:oleObj>
              </mc:Choice>
              <mc:Fallback>
                <p:oleObj name="Equation" r:id="rId11" imgW="190335" imgH="177646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528" y="2863326"/>
                        <a:ext cx="655637" cy="585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37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4760" y="4343400"/>
            <a:ext cx="407924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2.1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Consider Lake </a:t>
            </a:r>
            <a:r>
              <a:rPr lang="en-MY" dirty="0" err="1" smtClean="0">
                <a:latin typeface="Times New Roman" pitchFamily="18" charset="0"/>
                <a:cs typeface="Times New Roman" pitchFamily="18" charset="0"/>
              </a:rPr>
              <a:t>Harapan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in USM with a surface area of 10000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and a mean depth of 1 m. This small lake has a uniformly mixed content containing 80000 g of pollutant that decays at the rate of 0.5 d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 The concentration of the pollutant in the lake at time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is denoted by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MY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spcAft>
                <a:spcPts val="600"/>
              </a:spcAft>
              <a:buFont typeface="+mj-lt"/>
              <a:buAutoNum type="alphaLcParenR"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Form and solve the differential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equation for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) in mg/L.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buFont typeface="+mj-lt"/>
              <a:buAutoNum type="alphaLcParenR"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Sketch the graph of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)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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2.1(a) – Solution 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6858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lphaLcParenR"/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Form &amp; solve differential equation for </a:t>
            </a:r>
            <a:r>
              <a:rPr lang="en-MY" sz="28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MY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) in mg/L.</a:t>
            </a:r>
            <a:endParaRPr lang="en-US" sz="280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6609" name="Object 1"/>
          <p:cNvGraphicFramePr>
            <a:graphicFrameLocks noChangeAspect="1"/>
          </p:cNvGraphicFramePr>
          <p:nvPr/>
        </p:nvGraphicFramePr>
        <p:xfrm>
          <a:off x="3073400" y="3048000"/>
          <a:ext cx="150876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0" name="Equation" r:id="rId5" imgW="685800" imgH="393700" progId="Equation.DSMT4">
                  <p:embed/>
                </p:oleObj>
              </mc:Choice>
              <mc:Fallback>
                <p:oleObj name="Equation" r:id="rId5" imgW="685800" imgH="3937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3048000"/>
                        <a:ext cx="150876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6611" name="Object 3"/>
          <p:cNvGraphicFramePr>
            <a:graphicFrameLocks noChangeAspect="1"/>
          </p:cNvGraphicFramePr>
          <p:nvPr/>
        </p:nvGraphicFramePr>
        <p:xfrm>
          <a:off x="1524000" y="4746978"/>
          <a:ext cx="6657621" cy="968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1" name="Equation" r:id="rId7" imgW="3213100" imgH="482600" progId="Equation.DSMT4">
                  <p:embed/>
                </p:oleObj>
              </mc:Choice>
              <mc:Fallback>
                <p:oleObj name="Equation" r:id="rId7" imgW="3213100" imgH="482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746978"/>
                        <a:ext cx="6657621" cy="9680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6613" name="Object 5"/>
          <p:cNvGraphicFramePr>
            <a:graphicFrameLocks noChangeAspect="1"/>
          </p:cNvGraphicFramePr>
          <p:nvPr/>
        </p:nvGraphicFramePr>
        <p:xfrm>
          <a:off x="4408841" y="6019800"/>
          <a:ext cx="2819401" cy="58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2" name="Equation" r:id="rId9" imgW="1205977" imgH="253890" progId="Equation.DSMT4">
                  <p:embed/>
                </p:oleObj>
              </mc:Choice>
              <mc:Fallback>
                <p:oleObj name="Equation" r:id="rId9" imgW="1205977" imgH="25389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841" y="6019800"/>
                        <a:ext cx="2819401" cy="5855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14"/>
          <p:cNvSpPr txBox="1">
            <a:spLocks/>
          </p:cNvSpPr>
          <p:nvPr/>
        </p:nvSpPr>
        <p:spPr>
          <a:xfrm>
            <a:off x="457200" y="2026404"/>
            <a:ext cx="8229600" cy="945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The change in concentration in the lake with respect to time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is given by the following differential equation.</a:t>
            </a:r>
          </a:p>
        </p:txBody>
      </p:sp>
      <p:sp>
        <p:nvSpPr>
          <p:cNvPr id="22" name="Content Placeholder 14"/>
          <p:cNvSpPr txBox="1">
            <a:spLocks/>
          </p:cNvSpPr>
          <p:nvPr/>
        </p:nvSpPr>
        <p:spPr>
          <a:xfrm>
            <a:off x="457200" y="3855204"/>
            <a:ext cx="8229600" cy="64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Solving the differential equation yield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) =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</a:t>
            </a:r>
            <a:r>
              <a:rPr kumimoji="0" lang="en-US" sz="2800" b="0" i="1" u="none" strike="noStrike" kern="1200" cap="none" spc="0" normalizeH="0" baseline="3000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 -t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. </a:t>
            </a:r>
          </a:p>
        </p:txBody>
      </p:sp>
      <p:sp>
        <p:nvSpPr>
          <p:cNvPr id="23" name="Content Placeholder 14"/>
          <p:cNvSpPr txBox="1">
            <a:spLocks/>
          </p:cNvSpPr>
          <p:nvPr/>
        </p:nvSpPr>
        <p:spPr>
          <a:xfrm>
            <a:off x="548898" y="6019800"/>
            <a:ext cx="8229600" cy="58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and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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= 0.5 d</a:t>
            </a:r>
            <a:r>
              <a:rPr kumimoji="0" lang="en-US" sz="28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-1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we obtain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4" name="Content Placeholder 14"/>
          <p:cNvSpPr txBox="1">
            <a:spLocks/>
          </p:cNvSpPr>
          <p:nvPr/>
        </p:nvSpPr>
        <p:spPr>
          <a:xfrm>
            <a:off x="457200" y="4312404"/>
            <a:ext cx="8229600" cy="64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Given that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6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2.1(b) – Solution 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 startAt="2"/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Sketch the graph of </a:t>
            </a:r>
            <a:r>
              <a:rPr lang="en-MY" sz="28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MY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) when </a:t>
            </a:r>
            <a:r>
              <a:rPr lang="en-MY" sz="2800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MY" sz="2800" dirty="0" smtClean="0"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sz="2800" dirty="0" smtClean="0">
                <a:latin typeface="Times New Roman" pitchFamily="18" charset="0"/>
                <a:cs typeface="Times New Roman" pitchFamily="18" charset="0"/>
                <a:sym typeface="Symbol"/>
              </a:rPr>
              <a:t></a:t>
            </a: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/>
          </a:p>
        </p:txBody>
      </p:sp>
      <p:graphicFrame>
        <p:nvGraphicFramePr>
          <p:cNvPr id="16" name="Chart 15"/>
          <p:cNvGraphicFramePr/>
          <p:nvPr/>
        </p:nvGraphicFramePr>
        <p:xfrm>
          <a:off x="457200" y="1981200"/>
          <a:ext cx="8229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2.5.2  Flowing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0668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Consider a small lake with </a:t>
            </a:r>
            <a:r>
              <a:rPr lang="en-MY" sz="30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MY" sz="30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 of water and initial chemical </a:t>
            </a:r>
            <a:r>
              <a:rPr lang="en-MY" sz="3000" dirty="0" err="1" smtClean="0">
                <a:latin typeface="Times New Roman" pitchFamily="18" charset="0"/>
                <a:cs typeface="Times New Roman" pitchFamily="18" charset="0"/>
              </a:rPr>
              <a:t>conc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sz="3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(0) = </a:t>
            </a:r>
            <a:r>
              <a:rPr lang="en-MY" sz="3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 kg/m</a:t>
            </a:r>
            <a:r>
              <a:rPr lang="en-MY" sz="30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72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1828800" y="3276600"/>
            <a:ext cx="70104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Chemical decays at the rate of </a:t>
            </a:r>
            <a:r>
              <a:rPr kumimoji="0" lang="en-MY" sz="3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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s</a:t>
            </a:r>
            <a:r>
              <a:rPr kumimoji="0" lang="en-MY" sz="3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-1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Chemical </a:t>
            </a:r>
            <a:r>
              <a:rPr kumimoji="0" lang="en-MY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conc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uniform in the lake.</a:t>
            </a: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auto">
          <a:xfrm>
            <a:off x="2039572" y="4929551"/>
            <a:ext cx="4625976" cy="1692276"/>
          </a:xfrm>
          <a:custGeom>
            <a:avLst/>
            <a:gdLst>
              <a:gd name="G0" fmla="+- 4610 0 0"/>
              <a:gd name="G1" fmla="+- 21600 0 4610"/>
              <a:gd name="G2" fmla="*/ 4610 1 2"/>
              <a:gd name="G3" fmla="+- 21600 0 G2"/>
              <a:gd name="G4" fmla="+/ 4610 21600 2"/>
              <a:gd name="G5" fmla="+/ G1 0 2"/>
              <a:gd name="G6" fmla="*/ 21600 21600 4610"/>
              <a:gd name="G7" fmla="*/ G6 1 2"/>
              <a:gd name="G8" fmla="+- 21600 0 G7"/>
              <a:gd name="G9" fmla="*/ 21600 1 2"/>
              <a:gd name="G10" fmla="+- 4610 0 G9"/>
              <a:gd name="G11" fmla="?: G10 G8 0"/>
              <a:gd name="G12" fmla="?: G10 G7 21600"/>
              <a:gd name="T0" fmla="*/ 19295 w 21600"/>
              <a:gd name="T1" fmla="*/ 10800 h 21600"/>
              <a:gd name="T2" fmla="*/ 10800 w 21600"/>
              <a:gd name="T3" fmla="*/ 21600 h 21600"/>
              <a:gd name="T4" fmla="*/ 2305 w 21600"/>
              <a:gd name="T5" fmla="*/ 10800 h 21600"/>
              <a:gd name="T6" fmla="*/ 10800 w 21600"/>
              <a:gd name="T7" fmla="*/ 0 h 21600"/>
              <a:gd name="T8" fmla="*/ 4105 w 21600"/>
              <a:gd name="T9" fmla="*/ 4105 h 21600"/>
              <a:gd name="T10" fmla="*/ 17495 w 21600"/>
              <a:gd name="T11" fmla="*/ 174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610" y="21600"/>
                </a:lnTo>
                <a:lnTo>
                  <a:pt x="16990" y="21600"/>
                </a:lnTo>
                <a:lnTo>
                  <a:pt x="21600" y="0"/>
                </a:lnTo>
                <a:close/>
              </a:path>
            </a:pathLst>
          </a:custGeom>
          <a:gradFill flip="none" rotWithShape="1">
            <a:gsLst>
              <a:gs pos="0">
                <a:srgbClr val="2D6BB5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1697022" y="4396151"/>
            <a:ext cx="5257800" cy="22098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508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4" name="Rectangle 23"/>
          <p:cNvSpPr/>
          <p:nvPr/>
        </p:nvSpPr>
        <p:spPr>
          <a:xfrm>
            <a:off x="1468422" y="4243751"/>
            <a:ext cx="571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3274203" y="5310551"/>
          <a:ext cx="755985" cy="431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68" name="Equation" r:id="rId5" imgW="355292" imgH="203024" progId="Equation.DSMT4">
                  <p:embed/>
                </p:oleObj>
              </mc:Choice>
              <mc:Fallback>
                <p:oleObj name="Equation" r:id="rId5" imgW="355292" imgH="203024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203" y="5310551"/>
                        <a:ext cx="755985" cy="431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/>
          <p:cNvGraphicFramePr>
            <a:graphicFrameLocks noChangeAspect="1"/>
          </p:cNvGraphicFramePr>
          <p:nvPr/>
        </p:nvGraphicFramePr>
        <p:xfrm>
          <a:off x="4783520" y="5310551"/>
          <a:ext cx="701986" cy="485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69" name="Equation" r:id="rId7" imgW="330200" imgH="228600" progId="Equation.DSMT4">
                  <p:embed/>
                </p:oleObj>
              </mc:Choice>
              <mc:Fallback>
                <p:oleObj name="Equation" r:id="rId7" imgW="33020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520" y="5310551"/>
                        <a:ext cx="701986" cy="485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3678223" y="5920151"/>
          <a:ext cx="1295976" cy="512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0" name="Equation" r:id="rId9" imgW="609336" imgH="241195" progId="Equation.DSMT4">
                  <p:embed/>
                </p:oleObj>
              </mc:Choice>
              <mc:Fallback>
                <p:oleObj name="Equation" r:id="rId9" imgW="609336" imgH="241195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223" y="5920151"/>
                        <a:ext cx="1295976" cy="512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>
            <a:off x="5714106" y="5598059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8"/>
          <p:cNvGraphicFramePr>
            <a:graphicFrameLocks noChangeAspect="1"/>
          </p:cNvGraphicFramePr>
          <p:nvPr/>
        </p:nvGraphicFramePr>
        <p:xfrm>
          <a:off x="6845494" y="5293259"/>
          <a:ext cx="1535612" cy="51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1" name="Equation" r:id="rId11" imgW="761669" imgH="253890" progId="Equation.DSMT4">
                  <p:embed/>
                </p:oleObj>
              </mc:Choice>
              <mc:Fallback>
                <p:oleObj name="Equation" r:id="rId11" imgW="761669" imgH="25389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5494" y="5293259"/>
                        <a:ext cx="1535612" cy="510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/>
          <p:cNvCxnSpPr/>
          <p:nvPr/>
        </p:nvCxnSpPr>
        <p:spPr>
          <a:xfrm flipH="1" flipV="1">
            <a:off x="608706" y="3921659"/>
            <a:ext cx="1208442" cy="65352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42571" y="3853926"/>
            <a:ext cx="1208442" cy="653526"/>
          </a:xfrm>
          <a:prstGeom prst="line">
            <a:avLst/>
          </a:prstGeom>
          <a:ln w="127000">
            <a:solidFill>
              <a:srgbClr val="2D6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827906" y="4474284"/>
            <a:ext cx="313268" cy="533400"/>
          </a:xfrm>
          <a:prstGeom prst="line">
            <a:avLst/>
          </a:prstGeom>
          <a:ln w="95250">
            <a:solidFill>
              <a:srgbClr val="2D6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8706" y="4150259"/>
            <a:ext cx="762000" cy="381000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227706" y="4759859"/>
          <a:ext cx="120315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2" name="Equation" r:id="rId13" imgW="634725" imgH="241195" progId="Equation.DSMT4">
                  <p:embed/>
                </p:oleObj>
              </mc:Choice>
              <mc:Fallback>
                <p:oleObj name="Equation" r:id="rId13" imgW="634725" imgH="241195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06" y="4759859"/>
                        <a:ext cx="120315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227706" y="4378859"/>
          <a:ext cx="938463" cy="43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3" name="Equation" r:id="rId15" imgW="495085" imgH="228501" progId="Equation.DSMT4">
                  <p:embed/>
                </p:oleObj>
              </mc:Choice>
              <mc:Fallback>
                <p:oleObj name="Equation" r:id="rId15" imgW="495085" imgH="228501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06" y="4378859"/>
                        <a:ext cx="938463" cy="43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Straight Connector 47"/>
          <p:cNvCxnSpPr/>
          <p:nvPr/>
        </p:nvCxnSpPr>
        <p:spPr>
          <a:xfrm flipV="1">
            <a:off x="5634567" y="6605942"/>
            <a:ext cx="1686264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35622" y="6436259"/>
            <a:ext cx="1578684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485506" y="6520926"/>
            <a:ext cx="1828800" cy="0"/>
          </a:xfrm>
          <a:prstGeom prst="line">
            <a:avLst/>
          </a:prstGeom>
          <a:ln w="1143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33306" y="6283859"/>
            <a:ext cx="914400" cy="0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7883" name="Object 11"/>
          <p:cNvGraphicFramePr>
            <a:graphicFrameLocks noChangeAspect="1"/>
          </p:cNvGraphicFramePr>
          <p:nvPr/>
        </p:nvGraphicFramePr>
        <p:xfrm>
          <a:off x="6857106" y="5750459"/>
          <a:ext cx="93821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4" name="Equation" r:id="rId17" imgW="495085" imgH="228501" progId="Equation.DSMT4">
                  <p:embed/>
                </p:oleObj>
              </mc:Choice>
              <mc:Fallback>
                <p:oleObj name="Equation" r:id="rId17" imgW="495085" imgH="228501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7106" y="5750459"/>
                        <a:ext cx="938213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Content Placeholder 7"/>
          <p:cNvSpPr txBox="1">
            <a:spLocks/>
          </p:cNvSpPr>
          <p:nvPr/>
        </p:nvSpPr>
        <p:spPr>
          <a:xfrm>
            <a:off x="457200" y="22860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Water flows in and out at same rate of  </a:t>
            </a:r>
            <a:r>
              <a:rPr kumimoji="0" lang="en-MY" sz="3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Q 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kumimoji="0" lang="en-MY" sz="3000" b="0" i="0" u="none" strike="noStrike" kern="120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/s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;</a:t>
            </a:r>
          </a:p>
        </p:txBody>
      </p:sp>
      <p:sp>
        <p:nvSpPr>
          <p:cNvPr id="37" name="Content Placeholder 7"/>
          <p:cNvSpPr txBox="1">
            <a:spLocks/>
          </p:cNvSpPr>
          <p:nvPr/>
        </p:nvSpPr>
        <p:spPr>
          <a:xfrm>
            <a:off x="46083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Inflow contains </a:t>
            </a:r>
            <a:r>
              <a:rPr kumimoji="0" lang="en-MY" sz="3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0" lang="en-MY" sz="30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kg/m</a:t>
            </a:r>
            <a:r>
              <a:rPr kumimoji="0" lang="en-MY" sz="3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of chemical;</a:t>
            </a: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7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/>
      <p:bldP spid="22" grpId="0" animBg="1"/>
      <p:bldP spid="23" grpId="0" animBg="1"/>
      <p:bldP spid="36" grpId="0"/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219200"/>
            <a:ext cx="47244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2.5.2  Flowing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" y="1295400"/>
            <a:ext cx="5562600" cy="2057400"/>
          </a:xfrm>
        </p:spPr>
        <p:txBody>
          <a:bodyPr>
            <a:noAutofit/>
          </a:bodyPr>
          <a:lstStyle/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By considering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mass balance in a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short time step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following equation (in kg) is obtained,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4145" name="Object 1"/>
          <p:cNvGraphicFramePr>
            <a:graphicFrameLocks noChangeAspect="1"/>
          </p:cNvGraphicFramePr>
          <p:nvPr/>
        </p:nvGraphicFramePr>
        <p:xfrm>
          <a:off x="215900" y="3581400"/>
          <a:ext cx="86264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6" name="Equation" r:id="rId6" imgW="2654300" imgH="279400" progId="Equation.DSMT4">
                  <p:embed/>
                </p:oleObj>
              </mc:Choice>
              <mc:Fallback>
                <p:oleObj name="Equation" r:id="rId6" imgW="2654300" imgH="2794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3581400"/>
                        <a:ext cx="8626475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1" name="Object 3"/>
          <p:cNvGraphicFramePr>
            <a:graphicFrameLocks noChangeAspect="1"/>
          </p:cNvGraphicFramePr>
          <p:nvPr/>
        </p:nvGraphicFramePr>
        <p:xfrm>
          <a:off x="121020" y="5410200"/>
          <a:ext cx="89154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7" name="Equation" r:id="rId8" imgW="2743200" imgH="419100" progId="Equation.DSMT4">
                  <p:embed/>
                </p:oleObj>
              </mc:Choice>
              <mc:Fallback>
                <p:oleObj name="Equation" r:id="rId8" imgW="2743200" imgH="4191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20" y="5410200"/>
                        <a:ext cx="8915400" cy="1247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5105400" y="3592158"/>
            <a:ext cx="1867074" cy="762000"/>
          </a:xfrm>
          <a:prstGeom prst="roundRect">
            <a:avLst/>
          </a:prstGeom>
          <a:solidFill>
            <a:srgbClr val="FF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sp>
        <p:nvSpPr>
          <p:cNvPr id="17" name="Rounded Rectangle 16"/>
          <p:cNvSpPr/>
          <p:nvPr/>
        </p:nvSpPr>
        <p:spPr>
          <a:xfrm>
            <a:off x="3352800" y="3581400"/>
            <a:ext cx="1687158" cy="762000"/>
          </a:xfrm>
          <a:prstGeom prst="roundRect">
            <a:avLst/>
          </a:prstGeom>
          <a:solidFill>
            <a:srgbClr val="0000CC">
              <a:alpha val="16000"/>
            </a:srgbClr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sp>
        <p:nvSpPr>
          <p:cNvPr id="18" name="Rounded Rectangle 17"/>
          <p:cNvSpPr/>
          <p:nvPr/>
        </p:nvSpPr>
        <p:spPr>
          <a:xfrm>
            <a:off x="2252832" y="3581400"/>
            <a:ext cx="990600" cy="762000"/>
          </a:xfrm>
          <a:prstGeom prst="roundRect">
            <a:avLst/>
          </a:prstGeom>
          <a:solidFill>
            <a:srgbClr val="00CC00">
              <a:alpha val="15686"/>
            </a:srgbClr>
          </a:solidFill>
          <a:ln w="381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828800" y="4267200"/>
            <a:ext cx="457200" cy="304800"/>
          </a:xfrm>
          <a:prstGeom prst="straightConnector1">
            <a:avLst/>
          </a:prstGeom>
          <a:ln w="38100">
            <a:solidFill>
              <a:srgbClr val="00CC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1768" y="4472496"/>
            <a:ext cx="2024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Mass input via inflow</a:t>
            </a:r>
            <a:endParaRPr lang="ms-MY" sz="2800" b="1" dirty="0">
              <a:solidFill>
                <a:srgbClr val="00CC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267200" y="4343400"/>
            <a:ext cx="0" cy="304800"/>
          </a:xfrm>
          <a:prstGeom prst="straightConnector1">
            <a:avLst/>
          </a:prstGeom>
          <a:ln w="38100">
            <a:solidFill>
              <a:srgbClr val="0000CC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24200" y="4495800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Mass output via outflow</a:t>
            </a:r>
            <a:endParaRPr lang="ms-MY" sz="2800" b="1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934200" y="4267200"/>
            <a:ext cx="3810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29400" y="4572000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Mass output via decay</a:t>
            </a:r>
            <a:endParaRPr lang="ms-MY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/>
      <p:bldP spid="24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9144000" cy="56388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20320"/>
            <a:ext cx="73914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Domestic Water Tariffs in Malaysia (RM)</a:t>
            </a:r>
            <a:b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Source: Malaysia Water Industry Guide, 2016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1371600"/>
          <a:ext cx="8686800" cy="5029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05000"/>
                <a:gridCol w="3352800"/>
                <a:gridCol w="3429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State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Domestic Rate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(Average for 1st 35m</a:t>
                      </a:r>
                      <a:r>
                        <a:rPr lang="en-US" sz="2400" b="1" baseline="30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Industrial Rate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(Average for 1st 35m</a:t>
                      </a:r>
                      <a:r>
                        <a:rPr lang="en-US" sz="2400" b="1" baseline="30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Sabah 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0.73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1.60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Sarawak 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0.62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1.13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Selangor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0.77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2.07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Perak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0.73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1.43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</a:t>
                      </a:r>
                      <a:r>
                        <a:rPr kumimoji="0" lang="en-GB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Sibu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0.62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1.06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</a:t>
                      </a:r>
                      <a:r>
                        <a:rPr kumimoji="0" lang="en-GB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Kuching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0.62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1.06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Melaka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0.75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2.00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Perlis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0.57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1.30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73175" y="2125663"/>
          <a:ext cx="4705350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49" name="Equation" r:id="rId3" imgW="1447172" imgH="393529" progId="Equation.DSMT4">
                  <p:embed/>
                </p:oleObj>
              </mc:Choice>
              <mc:Fallback>
                <p:oleObj name="Equation" r:id="rId3" imgW="1447172" imgH="393529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2125663"/>
                        <a:ext cx="4705350" cy="1173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2.5.2  Flowing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838200"/>
          </a:xfrm>
        </p:spPr>
        <p:txBody>
          <a:bodyPr>
            <a:noAutofit/>
          </a:bodyPr>
          <a:lstStyle/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 0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then the DE for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is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1317" name="Object 5"/>
          <p:cNvGraphicFramePr>
            <a:graphicFrameLocks noChangeAspect="1"/>
          </p:cNvGraphicFramePr>
          <p:nvPr/>
        </p:nvGraphicFramePr>
        <p:xfrm>
          <a:off x="1295400" y="5410200"/>
          <a:ext cx="1895061" cy="1148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0" name="Equation" r:id="rId7" imgW="622030" imgH="393529" progId="Equation.DSMT4">
                  <p:embed/>
                </p:oleObj>
              </mc:Choice>
              <mc:Fallback>
                <p:oleObj name="Equation" r:id="rId7" imgW="622030" imgH="393529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410200"/>
                        <a:ext cx="1895061" cy="11485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1319" name="Object 7"/>
          <p:cNvGraphicFramePr>
            <a:graphicFrameLocks noChangeAspect="1"/>
          </p:cNvGraphicFramePr>
          <p:nvPr/>
        </p:nvGraphicFramePr>
        <p:xfrm>
          <a:off x="3562350" y="5410200"/>
          <a:ext cx="28956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1" name="Equation" r:id="rId9" imgW="965200" imgH="393700" progId="Equation.DSMT4">
                  <p:embed/>
                </p:oleObj>
              </mc:Choice>
              <mc:Fallback>
                <p:oleObj name="Equation" r:id="rId9" imgW="965200" imgH="3937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5410200"/>
                        <a:ext cx="2895600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543800" y="25146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(2.2)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1321" name="Object 9"/>
          <p:cNvGraphicFramePr>
            <a:graphicFrameLocks noChangeAspect="1"/>
          </p:cNvGraphicFramePr>
          <p:nvPr/>
        </p:nvGraphicFramePr>
        <p:xfrm>
          <a:off x="1368348" y="2143680"/>
          <a:ext cx="7429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2" name="Equation" r:id="rId11" imgW="228402" imgH="177646" progId="Equation.DSMT4">
                  <p:embed/>
                </p:oleObj>
              </mc:Choice>
              <mc:Fallback>
                <p:oleObj name="Equation" r:id="rId11" imgW="228402" imgH="177646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348" y="2143680"/>
                        <a:ext cx="742950" cy="5286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2" name="Object 10"/>
          <p:cNvGraphicFramePr>
            <a:graphicFrameLocks noChangeAspect="1"/>
          </p:cNvGraphicFramePr>
          <p:nvPr/>
        </p:nvGraphicFramePr>
        <p:xfrm>
          <a:off x="1460762" y="2784660"/>
          <a:ext cx="5778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3" name="Equation" r:id="rId13" imgW="177492" imgH="177492" progId="Equation.DSMT4">
                  <p:embed/>
                </p:oleObj>
              </mc:Choice>
              <mc:Fallback>
                <p:oleObj name="Equation" r:id="rId13" imgW="177492" imgH="177492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762" y="2784660"/>
                        <a:ext cx="577850" cy="5286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3624147" y="2036955"/>
            <a:ext cx="2362200" cy="1295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graphicFrame>
        <p:nvGraphicFramePr>
          <p:cNvPr id="141323" name="Object 11"/>
          <p:cNvGraphicFramePr>
            <a:graphicFrameLocks noChangeAspect="1"/>
          </p:cNvGraphicFramePr>
          <p:nvPr/>
        </p:nvGraphicFramePr>
        <p:xfrm>
          <a:off x="6629400" y="1447800"/>
          <a:ext cx="2247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4" name="Equation" r:id="rId15" imgW="774364" imgH="431613" progId="Equation.DSMT4">
                  <p:embed/>
                </p:oleObj>
              </mc:Choice>
              <mc:Fallback>
                <p:oleObj name="Equation" r:id="rId15" imgW="774364" imgH="431613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447800"/>
                        <a:ext cx="2247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V="1">
            <a:off x="5988204" y="2351049"/>
            <a:ext cx="643053" cy="32245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324" name="Object 12"/>
          <p:cNvGraphicFramePr>
            <a:graphicFrameLocks noChangeAspect="1"/>
          </p:cNvGraphicFramePr>
          <p:nvPr/>
        </p:nvGraphicFramePr>
        <p:xfrm>
          <a:off x="3613674" y="2090568"/>
          <a:ext cx="2247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5" name="Equation" r:id="rId17" imgW="774364" imgH="431613" progId="Equation.DSMT4">
                  <p:embed/>
                </p:oleObj>
              </mc:Choice>
              <mc:Fallback>
                <p:oleObj name="Equation" r:id="rId17" imgW="774364" imgH="431613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674" y="2090568"/>
                        <a:ext cx="2247900" cy="1295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ounded Rectangle 28"/>
          <p:cNvSpPr/>
          <p:nvPr/>
        </p:nvSpPr>
        <p:spPr>
          <a:xfrm>
            <a:off x="2546874" y="2057400"/>
            <a:ext cx="1066800" cy="1295400"/>
          </a:xfrm>
          <a:prstGeom prst="roundRect">
            <a:avLst/>
          </a:prstGeom>
          <a:solidFill>
            <a:srgbClr val="0000CC">
              <a:alpha val="15000"/>
            </a:srgbClr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>
            <a:off x="3080274" y="3352800"/>
            <a:ext cx="0" cy="381000"/>
          </a:xfrm>
          <a:prstGeom prst="straightConnector1">
            <a:avLst/>
          </a:prstGeom>
          <a:ln w="31750">
            <a:solidFill>
              <a:srgbClr val="0000CC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325" name="Object 13"/>
          <p:cNvGraphicFramePr>
            <a:graphicFrameLocks noChangeAspect="1"/>
          </p:cNvGraphicFramePr>
          <p:nvPr/>
        </p:nvGraphicFramePr>
        <p:xfrm>
          <a:off x="2819400" y="3733800"/>
          <a:ext cx="50323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6" name="Equation" r:id="rId19" imgW="164957" imgH="203024" progId="Equation.DSMT4">
                  <p:embed/>
                </p:oleObj>
              </mc:Choice>
              <mc:Fallback>
                <p:oleObj name="Equation" r:id="rId19" imgW="164957" imgH="203024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733800"/>
                        <a:ext cx="503238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Content Placeholder 7"/>
          <p:cNvSpPr txBox="1">
            <a:spLocks/>
          </p:cNvSpPr>
          <p:nvPr/>
        </p:nvSpPr>
        <p:spPr>
          <a:xfrm>
            <a:off x="533400" y="4648200"/>
            <a:ext cx="15240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12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with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962400" y="2057400"/>
            <a:ext cx="1524000" cy="1295400"/>
          </a:xfrm>
          <a:prstGeom prst="roundRect">
            <a:avLst/>
          </a:prstGeom>
          <a:solidFill>
            <a:srgbClr val="0000CC">
              <a:alpha val="15000"/>
            </a:srgbClr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>
            <a:off x="4724400" y="3352800"/>
            <a:ext cx="0" cy="381000"/>
          </a:xfrm>
          <a:prstGeom prst="straightConnector1">
            <a:avLst/>
          </a:prstGeom>
          <a:ln w="31750">
            <a:solidFill>
              <a:srgbClr val="0000CC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13"/>
          <p:cNvGraphicFramePr>
            <a:graphicFrameLocks noChangeAspect="1"/>
          </p:cNvGraphicFramePr>
          <p:nvPr/>
        </p:nvGraphicFramePr>
        <p:xfrm>
          <a:off x="4495800" y="3810000"/>
          <a:ext cx="4635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7" name="Equation" r:id="rId21" imgW="152334" imgH="139639" progId="Equation.DSMT4">
                  <p:embed/>
                </p:oleObj>
              </mc:Choice>
              <mc:Fallback>
                <p:oleObj name="Equation" r:id="rId21" imgW="152334" imgH="139639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810000"/>
                        <a:ext cx="463550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129080"/>
              </p:ext>
            </p:extLst>
          </p:nvPr>
        </p:nvGraphicFramePr>
        <p:xfrm>
          <a:off x="733950" y="3521344"/>
          <a:ext cx="3072958" cy="1161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8" name="Equation" r:id="rId23" imgW="1041120" imgH="393480" progId="Equation.DSMT4">
                  <p:embed/>
                </p:oleObj>
              </mc:Choice>
              <mc:Fallback>
                <p:oleObj name="Equation" r:id="rId23" imgW="10411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33950" y="3521344"/>
                        <a:ext cx="3072958" cy="1161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9" grpId="0" animBg="1"/>
      <p:bldP spid="29" grpId="1" animBg="1"/>
      <p:bldP spid="33" grpId="0"/>
      <p:bldP spid="34" grpId="0" animBg="1"/>
      <p:bldP spid="34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2.5.2  Flowing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Autofit/>
          </a:bodyPr>
          <a:lstStyle/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Rewriting the first-order linear differential equation (2.2), we obtain</a:t>
            </a:r>
          </a:p>
          <a:p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36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Solve by integrating factor yield</a:t>
            </a:r>
          </a:p>
          <a:p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36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Substitution gives us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/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From the IC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(0) =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/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.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2341" name="Object 5"/>
          <p:cNvGraphicFramePr>
            <a:graphicFrameLocks noChangeAspect="1"/>
          </p:cNvGraphicFramePr>
          <p:nvPr/>
        </p:nvGraphicFramePr>
        <p:xfrm>
          <a:off x="1371600" y="2612656"/>
          <a:ext cx="6400800" cy="1197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2" name="Equation" r:id="rId5" imgW="2005729" imgH="393529" progId="Equation.DSMT4">
                  <p:embed/>
                </p:oleObj>
              </mc:Choice>
              <mc:Fallback>
                <p:oleObj name="Equation" r:id="rId5" imgW="2005729" imgH="393529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612656"/>
                        <a:ext cx="6400800" cy="11973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2343" name="Object 7"/>
          <p:cNvGraphicFramePr>
            <a:graphicFrameLocks noChangeAspect="1"/>
          </p:cNvGraphicFramePr>
          <p:nvPr/>
        </p:nvGraphicFramePr>
        <p:xfrm>
          <a:off x="1371600" y="4572000"/>
          <a:ext cx="3200400" cy="764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3" name="Equation" r:id="rId7" imgW="1079032" imgH="253890" progId="Equation.DSMT4">
                  <p:embed/>
                </p:oleObj>
              </mc:Choice>
              <mc:Fallback>
                <p:oleObj name="Equation" r:id="rId7" imgW="1079032" imgH="25389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572000"/>
                        <a:ext cx="3200400" cy="764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838200" y="1828800"/>
            <a:ext cx="2362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graphicFrame>
        <p:nvGraphicFramePr>
          <p:cNvPr id="142345" name="Object 9"/>
          <p:cNvGraphicFramePr>
            <a:graphicFrameLocks noChangeAspect="1"/>
          </p:cNvGraphicFramePr>
          <p:nvPr/>
        </p:nvGraphicFramePr>
        <p:xfrm>
          <a:off x="1066800" y="1752600"/>
          <a:ext cx="19399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4" name="Equation" r:id="rId9" imgW="863225" imgH="393529" progId="Equation.DSMT4">
                  <p:embed/>
                </p:oleObj>
              </mc:Choice>
              <mc:Fallback>
                <p:oleObj name="Equation" r:id="rId9" imgW="863225" imgH="393529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52600"/>
                        <a:ext cx="193992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2.5.2  Flowing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858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 Solution is</a:t>
            </a: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3364" name="Object 4"/>
          <p:cNvGraphicFramePr>
            <a:graphicFrameLocks noChangeAspect="1"/>
          </p:cNvGraphicFramePr>
          <p:nvPr/>
        </p:nvGraphicFramePr>
        <p:xfrm>
          <a:off x="1081088" y="2133600"/>
          <a:ext cx="528161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3" name="Equation" r:id="rId5" imgW="1828800" imgH="431800" progId="Equation.DSMT4">
                  <p:embed/>
                </p:oleObj>
              </mc:Choice>
              <mc:Fallback>
                <p:oleObj name="Equation" r:id="rId5" imgW="1828800" imgH="4318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2133600"/>
                        <a:ext cx="5281612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086600" y="25146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(2.3)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5138568" y="2132706"/>
          <a:ext cx="301625" cy="260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4" name="Equation" r:id="rId7" imgW="152202" imgH="126835" progId="Equation.DSMT4">
                  <p:embed/>
                </p:oleObj>
              </mc:Choice>
              <mc:Fallback>
                <p:oleObj name="Equation" r:id="rId7" imgW="152202" imgH="126835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568" y="2132706"/>
                        <a:ext cx="301625" cy="260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ontent Placeholder 7"/>
          <p:cNvSpPr txBox="1">
            <a:spLocks/>
          </p:cNvSpPr>
          <p:nvPr/>
        </p:nvSpPr>
        <p:spPr>
          <a:xfrm>
            <a:off x="457200" y="3733800"/>
            <a:ext cx="82296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Observe that when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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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 </a:t>
            </a:r>
            <a:b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</a:t>
            </a:r>
            <a:r>
              <a:rPr kumimoji="0" lang="en-MY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</a:t>
            </a:r>
            <a:r>
              <a:rPr kumimoji="0" lang="en-MY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t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 0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such that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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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/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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;</a:t>
            </a:r>
            <a:endParaRPr kumimoji="0" lang="en-MY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457200" y="5029200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Meaning when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t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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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b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) approaches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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/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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kgm</a:t>
            </a:r>
            <a:r>
              <a:rPr kumimoji="0" lang="en-MY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-3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.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953000" y="2362200"/>
            <a:ext cx="304800" cy="457200"/>
          </a:xfrm>
          <a:prstGeom prst="straightConnector1">
            <a:avLst/>
          </a:prstGeom>
          <a:ln w="19050">
            <a:solidFill>
              <a:srgbClr val="FF0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495800" y="2133600"/>
            <a:ext cx="914400" cy="1219200"/>
          </a:xfrm>
          <a:prstGeom prst="roundRect">
            <a:avLst/>
          </a:prstGeom>
          <a:solidFill>
            <a:srgbClr val="0000CC">
              <a:alpha val="20000"/>
            </a:srgbClr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81600" y="1752600"/>
            <a:ext cx="228600" cy="38100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366" name="Object 6"/>
          <p:cNvGraphicFramePr>
            <a:graphicFrameLocks noChangeAspect="1"/>
          </p:cNvGraphicFramePr>
          <p:nvPr/>
        </p:nvGraphicFramePr>
        <p:xfrm>
          <a:off x="5410200" y="1501590"/>
          <a:ext cx="22701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5" name="Equation" r:id="rId9" imgW="114102" imgH="177492" progId="Equation.DSMT4">
                  <p:embed/>
                </p:oleObj>
              </mc:Choice>
              <mc:Fallback>
                <p:oleObj name="Equation" r:id="rId9" imgW="114102" imgH="177492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501590"/>
                        <a:ext cx="227012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ounded Rectangle 31"/>
          <p:cNvSpPr/>
          <p:nvPr/>
        </p:nvSpPr>
        <p:spPr>
          <a:xfrm>
            <a:off x="2743200" y="2133600"/>
            <a:ext cx="2667000" cy="1219200"/>
          </a:xfrm>
          <a:prstGeom prst="roundRect">
            <a:avLst/>
          </a:prstGeom>
          <a:solidFill>
            <a:srgbClr val="0000CC">
              <a:alpha val="20000"/>
            </a:srgbClr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8" grpId="0" animBg="1"/>
      <p:bldP spid="28" grpId="1" animBg="1"/>
      <p:bldP spid="3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2.5.2  Flowing Lake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Chart 19"/>
          <p:cNvGraphicFramePr/>
          <p:nvPr/>
        </p:nvGraphicFramePr>
        <p:xfrm>
          <a:off x="0" y="1143000"/>
          <a:ext cx="5791200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/>
          <p:cNvGraphicFramePr/>
          <p:nvPr/>
        </p:nvGraphicFramePr>
        <p:xfrm>
          <a:off x="3733800" y="3200400"/>
          <a:ext cx="5410200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8" name="Rectangle 27"/>
          <p:cNvSpPr/>
          <p:nvPr/>
        </p:nvSpPr>
        <p:spPr>
          <a:xfrm>
            <a:off x="457200" y="622929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 2.5  Graph for  of Equation (2.3) when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MY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2000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MY" sz="2000" dirty="0" smtClean="0"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MY" sz="20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n-MY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/</a:t>
            </a:r>
            <a:r>
              <a:rPr lang="en-MY" sz="20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and (ii) </a:t>
            </a:r>
            <a:r>
              <a:rPr lang="en-MY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2000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MY" sz="2000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MY" sz="20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n-MY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/</a:t>
            </a:r>
            <a:r>
              <a:rPr lang="en-MY" sz="20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4395" name="Object 11"/>
          <p:cNvGraphicFramePr>
            <a:graphicFrameLocks noChangeAspect="1"/>
          </p:cNvGraphicFramePr>
          <p:nvPr/>
        </p:nvGraphicFramePr>
        <p:xfrm>
          <a:off x="7010400" y="4648200"/>
          <a:ext cx="152062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1" name="Equation" r:id="rId7" imgW="647419" imgH="355446" progId="Equation.DSMT4">
                  <p:embed/>
                </p:oleObj>
              </mc:Choice>
              <mc:Fallback>
                <p:oleObj name="Equation" r:id="rId7" imgW="647419" imgH="355446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648200"/>
                        <a:ext cx="152062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6" name="Object 12"/>
          <p:cNvGraphicFramePr>
            <a:graphicFrameLocks noChangeAspect="1"/>
          </p:cNvGraphicFramePr>
          <p:nvPr/>
        </p:nvGraphicFramePr>
        <p:xfrm>
          <a:off x="2438400" y="1447800"/>
          <a:ext cx="1427909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2" name="Equation" r:id="rId9" imgW="609336" imgH="355446" progId="Equation.DSMT4">
                  <p:embed/>
                </p:oleObj>
              </mc:Choice>
              <mc:Fallback>
                <p:oleObj name="Equation" r:id="rId9" imgW="609336" imgH="355446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447800"/>
                        <a:ext cx="1427909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factory"/>
          <p:cNvPicPr>
            <a:picLocks noChangeAspect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543800" y="2854356"/>
            <a:ext cx="146812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2.5.3  Flowing Lake with Loading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Similar lake: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(0) =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kg/m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Inflow: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/s with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kg/m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of chemical;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Nearby factory releases chemical at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kg/s;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Kinetic decay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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s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2269066" y="5013324"/>
            <a:ext cx="4625976" cy="1692276"/>
          </a:xfrm>
          <a:custGeom>
            <a:avLst/>
            <a:gdLst>
              <a:gd name="G0" fmla="+- 4610 0 0"/>
              <a:gd name="G1" fmla="+- 21600 0 4610"/>
              <a:gd name="G2" fmla="*/ 4610 1 2"/>
              <a:gd name="G3" fmla="+- 21600 0 G2"/>
              <a:gd name="G4" fmla="+/ 4610 21600 2"/>
              <a:gd name="G5" fmla="+/ G1 0 2"/>
              <a:gd name="G6" fmla="*/ 21600 21600 4610"/>
              <a:gd name="G7" fmla="*/ G6 1 2"/>
              <a:gd name="G8" fmla="+- 21600 0 G7"/>
              <a:gd name="G9" fmla="*/ 21600 1 2"/>
              <a:gd name="G10" fmla="+- 4610 0 G9"/>
              <a:gd name="G11" fmla="?: G10 G8 0"/>
              <a:gd name="G12" fmla="?: G10 G7 21600"/>
              <a:gd name="T0" fmla="*/ 19295 w 21600"/>
              <a:gd name="T1" fmla="*/ 10800 h 21600"/>
              <a:gd name="T2" fmla="*/ 10800 w 21600"/>
              <a:gd name="T3" fmla="*/ 21600 h 21600"/>
              <a:gd name="T4" fmla="*/ 2305 w 21600"/>
              <a:gd name="T5" fmla="*/ 10800 h 21600"/>
              <a:gd name="T6" fmla="*/ 10800 w 21600"/>
              <a:gd name="T7" fmla="*/ 0 h 21600"/>
              <a:gd name="T8" fmla="*/ 4105 w 21600"/>
              <a:gd name="T9" fmla="*/ 4105 h 21600"/>
              <a:gd name="T10" fmla="*/ 17495 w 21600"/>
              <a:gd name="T11" fmla="*/ 174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610" y="21600"/>
                </a:lnTo>
                <a:lnTo>
                  <a:pt x="16990" y="21600"/>
                </a:lnTo>
                <a:lnTo>
                  <a:pt x="21600" y="0"/>
                </a:lnTo>
                <a:close/>
              </a:path>
            </a:pathLst>
          </a:custGeom>
          <a:gradFill flip="none" rotWithShape="1">
            <a:gsLst>
              <a:gs pos="0">
                <a:srgbClr val="2D6BB5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1926516" y="4479924"/>
            <a:ext cx="5257800" cy="22098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508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1" name="Rectangle 20"/>
          <p:cNvSpPr/>
          <p:nvPr/>
        </p:nvSpPr>
        <p:spPr>
          <a:xfrm>
            <a:off x="1697916" y="4327524"/>
            <a:ext cx="571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3503697" y="5394324"/>
          <a:ext cx="755985" cy="431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4" name="Equation" r:id="rId6" imgW="355292" imgH="203024" progId="Equation.DSMT4">
                  <p:embed/>
                </p:oleObj>
              </mc:Choice>
              <mc:Fallback>
                <p:oleObj name="Equation" r:id="rId6" imgW="355292" imgH="203024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97" y="5394324"/>
                        <a:ext cx="755985" cy="431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/>
        </p:nvGraphicFramePr>
        <p:xfrm>
          <a:off x="5013014" y="5394324"/>
          <a:ext cx="701986" cy="485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5" name="Equation" r:id="rId8" imgW="330200" imgH="228600" progId="Equation.DSMT4">
                  <p:embed/>
                </p:oleObj>
              </mc:Choice>
              <mc:Fallback>
                <p:oleObj name="Equation" r:id="rId8" imgW="33020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014" y="5394324"/>
                        <a:ext cx="701986" cy="485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7"/>
          <p:cNvGraphicFramePr>
            <a:graphicFrameLocks noChangeAspect="1"/>
          </p:cNvGraphicFramePr>
          <p:nvPr/>
        </p:nvGraphicFramePr>
        <p:xfrm>
          <a:off x="3907717" y="6003924"/>
          <a:ext cx="1295976" cy="512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6" name="Equation" r:id="rId10" imgW="609336" imgH="241195" progId="Equation.DSMT4">
                  <p:embed/>
                </p:oleObj>
              </mc:Choice>
              <mc:Fallback>
                <p:oleObj name="Equation" r:id="rId10" imgW="609336" imgH="241195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717" y="6003924"/>
                        <a:ext cx="1295976" cy="512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5943600" y="5681832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8"/>
          <p:cNvGraphicFramePr>
            <a:graphicFrameLocks noChangeAspect="1"/>
          </p:cNvGraphicFramePr>
          <p:nvPr/>
        </p:nvGraphicFramePr>
        <p:xfrm>
          <a:off x="7074988" y="5377032"/>
          <a:ext cx="1535612" cy="51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7" name="Equation" r:id="rId12" imgW="761669" imgH="253890" progId="Equation.DSMT4">
                  <p:embed/>
                </p:oleObj>
              </mc:Choice>
              <mc:Fallback>
                <p:oleObj name="Equation" r:id="rId12" imgW="761669" imgH="25389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4988" y="5377032"/>
                        <a:ext cx="1535612" cy="510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Connector 26"/>
          <p:cNvCxnSpPr/>
          <p:nvPr/>
        </p:nvCxnSpPr>
        <p:spPr>
          <a:xfrm flipH="1" flipV="1">
            <a:off x="838200" y="4005432"/>
            <a:ext cx="1208442" cy="65352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872065" y="3937699"/>
            <a:ext cx="1208442" cy="653526"/>
          </a:xfrm>
          <a:prstGeom prst="line">
            <a:avLst/>
          </a:prstGeom>
          <a:ln w="127000">
            <a:solidFill>
              <a:srgbClr val="2D6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057400" y="4558057"/>
            <a:ext cx="313268" cy="533400"/>
          </a:xfrm>
          <a:prstGeom prst="line">
            <a:avLst/>
          </a:prstGeom>
          <a:ln w="95250">
            <a:solidFill>
              <a:srgbClr val="2D6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8200" y="4234032"/>
            <a:ext cx="762000" cy="381000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8"/>
          <p:cNvGraphicFramePr>
            <a:graphicFrameLocks noChangeAspect="1"/>
          </p:cNvGraphicFramePr>
          <p:nvPr/>
        </p:nvGraphicFramePr>
        <p:xfrm>
          <a:off x="457200" y="4843632"/>
          <a:ext cx="120315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8" name="Equation" r:id="rId14" imgW="634725" imgH="241195" progId="Equation.DSMT4">
                  <p:embed/>
                </p:oleObj>
              </mc:Choice>
              <mc:Fallback>
                <p:oleObj name="Equation" r:id="rId14" imgW="634725" imgH="241195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43632"/>
                        <a:ext cx="120315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9"/>
          <p:cNvGraphicFramePr>
            <a:graphicFrameLocks noChangeAspect="1"/>
          </p:cNvGraphicFramePr>
          <p:nvPr/>
        </p:nvGraphicFramePr>
        <p:xfrm>
          <a:off x="457200" y="4462632"/>
          <a:ext cx="938463" cy="43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9" name="Equation" r:id="rId16" imgW="495085" imgH="228501" progId="Equation.DSMT4">
                  <p:embed/>
                </p:oleObj>
              </mc:Choice>
              <mc:Fallback>
                <p:oleObj name="Equation" r:id="rId16" imgW="495085" imgH="228501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62632"/>
                        <a:ext cx="938463" cy="43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/>
          <p:cNvCxnSpPr/>
          <p:nvPr/>
        </p:nvCxnSpPr>
        <p:spPr>
          <a:xfrm flipV="1">
            <a:off x="5864061" y="6689715"/>
            <a:ext cx="1686264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965116" y="6520032"/>
            <a:ext cx="1578684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715000" y="6604699"/>
            <a:ext cx="1828800" cy="0"/>
          </a:xfrm>
          <a:prstGeom prst="line">
            <a:avLst/>
          </a:prstGeom>
          <a:ln w="1143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162800" y="6367632"/>
            <a:ext cx="914400" cy="0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11"/>
          <p:cNvGraphicFramePr>
            <a:graphicFrameLocks noChangeAspect="1"/>
          </p:cNvGraphicFramePr>
          <p:nvPr/>
        </p:nvGraphicFramePr>
        <p:xfrm>
          <a:off x="7086600" y="5834232"/>
          <a:ext cx="93821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10" name="Equation" r:id="rId18" imgW="495085" imgH="228501" progId="Equation.DSMT4">
                  <p:embed/>
                </p:oleObj>
              </mc:Choice>
              <mc:Fallback>
                <p:oleObj name="Equation" r:id="rId18" imgW="495085" imgH="228501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5834232"/>
                        <a:ext cx="938213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4" name="Arc 8"/>
          <p:cNvSpPr>
            <a:spLocks/>
          </p:cNvSpPr>
          <p:nvPr/>
        </p:nvSpPr>
        <p:spPr bwMode="auto">
          <a:xfrm flipH="1">
            <a:off x="6705600" y="4180242"/>
            <a:ext cx="914400" cy="381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370"/>
              <a:gd name="T1" fmla="*/ 0 h 21600"/>
              <a:gd name="T2" fmla="*/ 21370 w 21370"/>
              <a:gd name="T3" fmla="*/ 18459 h 21600"/>
              <a:gd name="T4" fmla="*/ 0 w 2137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70" h="21600" fill="none" extrusionOk="0">
                <a:moveTo>
                  <a:pt x="-1" y="0"/>
                </a:moveTo>
                <a:cubicBezTo>
                  <a:pt x="10716" y="0"/>
                  <a:pt x="19812" y="7856"/>
                  <a:pt x="21370" y="18458"/>
                </a:cubicBezTo>
              </a:path>
              <a:path w="21370" h="21600" stroke="0" extrusionOk="0">
                <a:moveTo>
                  <a:pt x="-1" y="0"/>
                </a:moveTo>
                <a:cubicBezTo>
                  <a:pt x="10716" y="0"/>
                  <a:pt x="19812" y="7856"/>
                  <a:pt x="21370" y="18458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08905" name="Arc 9"/>
          <p:cNvSpPr>
            <a:spLocks/>
          </p:cNvSpPr>
          <p:nvPr/>
        </p:nvSpPr>
        <p:spPr bwMode="auto">
          <a:xfrm flipH="1">
            <a:off x="6565495" y="4506557"/>
            <a:ext cx="177495" cy="606425"/>
          </a:xfrm>
          <a:custGeom>
            <a:avLst/>
            <a:gdLst>
              <a:gd name="G0" fmla="+- 0 0 0"/>
              <a:gd name="G1" fmla="+- 21035 0 0"/>
              <a:gd name="G2" fmla="+- 21600 0 0"/>
              <a:gd name="T0" fmla="*/ 4908 w 21590"/>
              <a:gd name="T1" fmla="*/ 0 h 21035"/>
              <a:gd name="T2" fmla="*/ 21590 w 21590"/>
              <a:gd name="T3" fmla="*/ 20387 h 21035"/>
              <a:gd name="T4" fmla="*/ 0 w 21590"/>
              <a:gd name="T5" fmla="*/ 21035 h 2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0" h="21035" fill="none" extrusionOk="0">
                <a:moveTo>
                  <a:pt x="4908" y="-1"/>
                </a:moveTo>
                <a:cubicBezTo>
                  <a:pt x="14448" y="2226"/>
                  <a:pt x="21296" y="10594"/>
                  <a:pt x="21590" y="20386"/>
                </a:cubicBezTo>
              </a:path>
              <a:path w="21590" h="21035" stroke="0" extrusionOk="0">
                <a:moveTo>
                  <a:pt x="4908" y="-1"/>
                </a:moveTo>
                <a:cubicBezTo>
                  <a:pt x="14448" y="2226"/>
                  <a:pt x="21296" y="10594"/>
                  <a:pt x="21590" y="20386"/>
                </a:cubicBezTo>
                <a:lnTo>
                  <a:pt x="0" y="21035"/>
                </a:lnTo>
                <a:close/>
              </a:path>
            </a:pathLst>
          </a:custGeom>
          <a:noFill/>
          <a:ln w="57150">
            <a:solidFill>
              <a:srgbClr val="3072C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08906" name="Arc 10"/>
          <p:cNvSpPr>
            <a:spLocks/>
          </p:cNvSpPr>
          <p:nvPr/>
        </p:nvSpPr>
        <p:spPr bwMode="auto">
          <a:xfrm flipH="1">
            <a:off x="6498516" y="4498974"/>
            <a:ext cx="254000" cy="606425"/>
          </a:xfrm>
          <a:custGeom>
            <a:avLst/>
            <a:gdLst>
              <a:gd name="G0" fmla="+- 0 0 0"/>
              <a:gd name="G1" fmla="+- 21035 0 0"/>
              <a:gd name="G2" fmla="+- 21600 0 0"/>
              <a:gd name="T0" fmla="*/ 4908 w 21583"/>
              <a:gd name="T1" fmla="*/ 0 h 21035"/>
              <a:gd name="T2" fmla="*/ 21583 w 21583"/>
              <a:gd name="T3" fmla="*/ 20178 h 21035"/>
              <a:gd name="T4" fmla="*/ 0 w 21583"/>
              <a:gd name="T5" fmla="*/ 21035 h 2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3" h="21035" fill="none" extrusionOk="0">
                <a:moveTo>
                  <a:pt x="4908" y="-1"/>
                </a:moveTo>
                <a:cubicBezTo>
                  <a:pt x="14372" y="2208"/>
                  <a:pt x="21197" y="10466"/>
                  <a:pt x="21582" y="20178"/>
                </a:cubicBezTo>
              </a:path>
              <a:path w="21583" h="21035" stroke="0" extrusionOk="0">
                <a:moveTo>
                  <a:pt x="4908" y="-1"/>
                </a:moveTo>
                <a:cubicBezTo>
                  <a:pt x="14372" y="2208"/>
                  <a:pt x="21197" y="10466"/>
                  <a:pt x="21582" y="20178"/>
                </a:cubicBezTo>
                <a:lnTo>
                  <a:pt x="0" y="21035"/>
                </a:lnTo>
                <a:close/>
              </a:path>
            </a:pathLst>
          </a:custGeom>
          <a:noFill/>
          <a:ln w="57150">
            <a:solidFill>
              <a:srgbClr val="3072C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42" name="Arc 10"/>
          <p:cNvSpPr>
            <a:spLocks/>
          </p:cNvSpPr>
          <p:nvPr/>
        </p:nvSpPr>
        <p:spPr bwMode="auto">
          <a:xfrm flipH="1">
            <a:off x="6531684" y="4485042"/>
            <a:ext cx="254000" cy="609600"/>
          </a:xfrm>
          <a:custGeom>
            <a:avLst/>
            <a:gdLst>
              <a:gd name="G0" fmla="+- 0 0 0"/>
              <a:gd name="G1" fmla="+- 21035 0 0"/>
              <a:gd name="G2" fmla="+- 21600 0 0"/>
              <a:gd name="T0" fmla="*/ 4908 w 21583"/>
              <a:gd name="T1" fmla="*/ 0 h 21035"/>
              <a:gd name="T2" fmla="*/ 21583 w 21583"/>
              <a:gd name="T3" fmla="*/ 20178 h 21035"/>
              <a:gd name="T4" fmla="*/ 0 w 21583"/>
              <a:gd name="T5" fmla="*/ 21035 h 2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3" h="21035" fill="none" extrusionOk="0">
                <a:moveTo>
                  <a:pt x="4908" y="-1"/>
                </a:moveTo>
                <a:cubicBezTo>
                  <a:pt x="14372" y="2208"/>
                  <a:pt x="21197" y="10466"/>
                  <a:pt x="21582" y="20178"/>
                </a:cubicBezTo>
              </a:path>
              <a:path w="21583" h="21035" stroke="0" extrusionOk="0">
                <a:moveTo>
                  <a:pt x="4908" y="-1"/>
                </a:moveTo>
                <a:cubicBezTo>
                  <a:pt x="14372" y="2208"/>
                  <a:pt x="21197" y="10466"/>
                  <a:pt x="21582" y="20178"/>
                </a:cubicBezTo>
                <a:lnTo>
                  <a:pt x="0" y="21035"/>
                </a:lnTo>
                <a:close/>
              </a:path>
            </a:pathLst>
          </a:custGeom>
          <a:noFill/>
          <a:ln w="57150">
            <a:solidFill>
              <a:srgbClr val="3072C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graphicFrame>
        <p:nvGraphicFramePr>
          <p:cNvPr id="208907" name="Object 11"/>
          <p:cNvGraphicFramePr>
            <a:graphicFrameLocks noChangeAspect="1"/>
          </p:cNvGraphicFramePr>
          <p:nvPr/>
        </p:nvGraphicFramePr>
        <p:xfrm>
          <a:off x="5618163" y="4289425"/>
          <a:ext cx="8953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11" name="Equation" r:id="rId19" imgW="444307" imgH="203112" progId="Equation.DSMT4">
                  <p:embed/>
                </p:oleObj>
              </mc:Choice>
              <mc:Fallback>
                <p:oleObj name="Equation" r:id="rId19" imgW="444307" imgH="203112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3" y="4289425"/>
                        <a:ext cx="895350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8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4" grpId="0" animBg="1"/>
      <p:bldP spid="208905" grpId="0" animBg="1"/>
      <p:bldP spid="208906" grpId="0" animBg="1"/>
      <p:bldP spid="4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219200"/>
            <a:ext cx="4862332" cy="236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2.5.3  Flowing Lake with Loading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6200" y="4191000"/>
            <a:ext cx="7696200" cy="762000"/>
          </a:xfrm>
        </p:spPr>
        <p:txBody>
          <a:bodyPr>
            <a:noAutofit/>
          </a:bodyPr>
          <a:lstStyle/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Mass balance in a short time step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MY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76200" y="1219200"/>
            <a:ext cx="4191000" cy="243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Mass </a:t>
            </a:r>
            <a:r>
              <a:rPr kumimoji="0" lang="en-MY" sz="30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source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</a:p>
          <a:p>
            <a:pPr marL="719138" marR="0" lvl="0" indent="127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endParaRPr kumimoji="0" lang="en-MY" sz="3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MY" sz="3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MY" sz="3000" dirty="0" smtClean="0">
                <a:latin typeface="Times New Roman" pitchFamily="18" charset="0"/>
                <a:cs typeface="Times New Roman" pitchFamily="18" charset="0"/>
                <a:sym typeface="Symbol"/>
              </a:rPr>
              <a:t>Mass </a:t>
            </a:r>
            <a:r>
              <a:rPr lang="en-MY" sz="3000" b="1" u="sng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sink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  <a:sym typeface="Symbol"/>
              </a:rPr>
              <a:t>:</a:t>
            </a:r>
          </a:p>
          <a:p>
            <a:pPr marL="719138" lvl="0" indent="12700">
              <a:defRPr/>
            </a:pPr>
            <a:endParaRPr lang="en-MY" sz="30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956972"/>
              </p:ext>
            </p:extLst>
          </p:nvPr>
        </p:nvGraphicFramePr>
        <p:xfrm>
          <a:off x="457200" y="1842656"/>
          <a:ext cx="2909446" cy="443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48" name="Equation" r:id="rId6" imgW="1333440" imgH="203040" progId="Equation.DSMT4">
                  <p:embed/>
                </p:oleObj>
              </mc:Choice>
              <mc:Fallback>
                <p:oleObj name="Equation" r:id="rId6" imgW="1333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1842656"/>
                        <a:ext cx="2909446" cy="443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19256"/>
              </p:ext>
            </p:extLst>
          </p:nvPr>
        </p:nvGraphicFramePr>
        <p:xfrm>
          <a:off x="457199" y="2336798"/>
          <a:ext cx="2189011" cy="443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49" name="Equation" r:id="rId8" imgW="1002960" imgH="203040" progId="Equation.DSMT4">
                  <p:embed/>
                </p:oleObj>
              </mc:Choice>
              <mc:Fallback>
                <p:oleObj name="Equation" r:id="rId8" imgW="1002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199" y="2336798"/>
                        <a:ext cx="2189011" cy="443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540047"/>
              </p:ext>
            </p:extLst>
          </p:nvPr>
        </p:nvGraphicFramePr>
        <p:xfrm>
          <a:off x="457198" y="3352800"/>
          <a:ext cx="2881738" cy="443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0" name="Equation" r:id="rId10" imgW="1320480" imgH="203040" progId="Equation.DSMT4">
                  <p:embed/>
                </p:oleObj>
              </mc:Choice>
              <mc:Fallback>
                <p:oleObj name="Equation" r:id="rId10" imgW="1320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198" y="3352800"/>
                        <a:ext cx="2881738" cy="443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484433"/>
              </p:ext>
            </p:extLst>
          </p:nvPr>
        </p:nvGraphicFramePr>
        <p:xfrm>
          <a:off x="457200" y="3810000"/>
          <a:ext cx="2715482" cy="443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1" name="Equation" r:id="rId12" imgW="1244520" imgH="203040" progId="Equation.DSMT4">
                  <p:embed/>
                </p:oleObj>
              </mc:Choice>
              <mc:Fallback>
                <p:oleObj name="Equation" r:id="rId12" imgW="12445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7200" y="3810000"/>
                        <a:ext cx="2715482" cy="443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129081"/>
              </p:ext>
            </p:extLst>
          </p:nvPr>
        </p:nvGraphicFramePr>
        <p:xfrm>
          <a:off x="598338" y="4800600"/>
          <a:ext cx="5874326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2" name="Equation" r:id="rId14" imgW="2692080" imgH="279360" progId="Equation.DSMT4">
                  <p:embed/>
                </p:oleObj>
              </mc:Choice>
              <mc:Fallback>
                <p:oleObj name="Equation" r:id="rId14" imgW="2692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8338" y="4800600"/>
                        <a:ext cx="5874326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103574"/>
              </p:ext>
            </p:extLst>
          </p:nvPr>
        </p:nvGraphicFramePr>
        <p:xfrm>
          <a:off x="643543" y="5562600"/>
          <a:ext cx="645621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3" name="Equation" r:id="rId16" imgW="2958840" imgH="419040" progId="Equation.DSMT4">
                  <p:embed/>
                </p:oleObj>
              </mc:Choice>
              <mc:Fallback>
                <p:oleObj name="Equation" r:id="rId16" imgW="295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43543" y="5562600"/>
                        <a:ext cx="6456218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2.5.3  Flowing Lake with Loading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 0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then the DE for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is</a:t>
            </a: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48600" y="27432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9512" name="Object 8"/>
          <p:cNvGraphicFramePr>
            <a:graphicFrameLocks noChangeAspect="1"/>
          </p:cNvGraphicFramePr>
          <p:nvPr/>
        </p:nvGraphicFramePr>
        <p:xfrm>
          <a:off x="914400" y="2362200"/>
          <a:ext cx="6126163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8" name="Equation" r:id="rId5" imgW="2082800" imgH="419100" progId="Equation.DSMT4">
                  <p:embed/>
                </p:oleObj>
              </mc:Choice>
              <mc:Fallback>
                <p:oleObj name="Equation" r:id="rId5" imgW="2082800" imgH="4191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362200"/>
                        <a:ext cx="6126163" cy="1122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4" name="Object 10"/>
          <p:cNvGraphicFramePr>
            <a:graphicFrameLocks noChangeAspect="1"/>
          </p:cNvGraphicFramePr>
          <p:nvPr/>
        </p:nvGraphicFramePr>
        <p:xfrm>
          <a:off x="978948" y="2415990"/>
          <a:ext cx="6715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9" name="Equation" r:id="rId7" imgW="253890" imgH="393529" progId="Equation.DSMT4">
                  <p:embed/>
                </p:oleObj>
              </mc:Choice>
              <mc:Fallback>
                <p:oleObj name="Equation" r:id="rId7" imgW="253890" imgH="393529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948" y="2415990"/>
                        <a:ext cx="671513" cy="1079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ounded Rectangle 28"/>
          <p:cNvSpPr/>
          <p:nvPr/>
        </p:nvSpPr>
        <p:spPr>
          <a:xfrm>
            <a:off x="3069516" y="2362200"/>
            <a:ext cx="3124200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096000" y="1981200"/>
            <a:ext cx="457200" cy="381000"/>
          </a:xfrm>
          <a:prstGeom prst="straightConnector1">
            <a:avLst/>
          </a:prstGeom>
          <a:ln w="317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515" name="Object 11"/>
          <p:cNvGraphicFramePr>
            <a:graphicFrameLocks noChangeAspect="1"/>
          </p:cNvGraphicFramePr>
          <p:nvPr/>
        </p:nvGraphicFramePr>
        <p:xfrm>
          <a:off x="6553199" y="1339326"/>
          <a:ext cx="1864883" cy="1078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0" name="Equation" r:id="rId9" imgW="774364" imgH="431613" progId="Equation.DSMT4">
                  <p:embed/>
                </p:oleObj>
              </mc:Choice>
              <mc:Fallback>
                <p:oleObj name="Equation" r:id="rId9" imgW="774364" imgH="431613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199" y="1339326"/>
                        <a:ext cx="1864883" cy="10784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/>
          <p:cNvSpPr/>
          <p:nvPr/>
        </p:nvSpPr>
        <p:spPr>
          <a:xfrm>
            <a:off x="2034990" y="2286000"/>
            <a:ext cx="50292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graphicFrame>
        <p:nvGraphicFramePr>
          <p:cNvPr id="149519" name="Object 15"/>
          <p:cNvGraphicFramePr>
            <a:graphicFrameLocks noChangeAspect="1"/>
          </p:cNvGraphicFramePr>
          <p:nvPr/>
        </p:nvGraphicFramePr>
        <p:xfrm>
          <a:off x="2046642" y="2385304"/>
          <a:ext cx="369570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1" name="Equation" r:id="rId11" imgW="1397000" imgH="431800" progId="Equation.DSMT4">
                  <p:embed/>
                </p:oleObj>
              </mc:Choice>
              <mc:Fallback>
                <p:oleObj name="Equation" r:id="rId11" imgW="1397000" imgH="431800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642" y="2385304"/>
                        <a:ext cx="3695700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ounded Rectangle 38"/>
          <p:cNvSpPr/>
          <p:nvPr/>
        </p:nvSpPr>
        <p:spPr>
          <a:xfrm>
            <a:off x="2057400" y="2286000"/>
            <a:ext cx="1600200" cy="1295400"/>
          </a:xfrm>
          <a:prstGeom prst="roundRect">
            <a:avLst/>
          </a:prstGeom>
          <a:solidFill>
            <a:srgbClr val="0000CC">
              <a:alpha val="20000"/>
            </a:srgbClr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sp>
        <p:nvSpPr>
          <p:cNvPr id="40" name="Rounded Rectangle 39"/>
          <p:cNvSpPr/>
          <p:nvPr/>
        </p:nvSpPr>
        <p:spPr>
          <a:xfrm>
            <a:off x="3962400" y="2286000"/>
            <a:ext cx="1447800" cy="1295400"/>
          </a:xfrm>
          <a:prstGeom prst="roundRect">
            <a:avLst/>
          </a:prstGeom>
          <a:solidFill>
            <a:srgbClr val="0000CC">
              <a:alpha val="20000"/>
            </a:srgbClr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cxnSp>
        <p:nvCxnSpPr>
          <p:cNvPr id="42" name="Straight Arrow Connector 41"/>
          <p:cNvCxnSpPr>
            <a:stCxn id="39" idx="2"/>
          </p:cNvCxnSpPr>
          <p:nvPr/>
        </p:nvCxnSpPr>
        <p:spPr>
          <a:xfrm flipH="1">
            <a:off x="2819400" y="3581400"/>
            <a:ext cx="0" cy="457200"/>
          </a:xfrm>
          <a:prstGeom prst="straightConnector1">
            <a:avLst/>
          </a:prstGeom>
          <a:ln w="31750">
            <a:solidFill>
              <a:srgbClr val="0000CC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55284" y="3581400"/>
            <a:ext cx="0" cy="457200"/>
          </a:xfrm>
          <a:prstGeom prst="straightConnector1">
            <a:avLst/>
          </a:prstGeom>
          <a:ln w="31750">
            <a:solidFill>
              <a:srgbClr val="0000CC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520" name="Object 16"/>
          <p:cNvGraphicFramePr>
            <a:graphicFrameLocks noChangeAspect="1"/>
          </p:cNvGraphicFramePr>
          <p:nvPr/>
        </p:nvGraphicFramePr>
        <p:xfrm>
          <a:off x="2590800" y="4038600"/>
          <a:ext cx="50323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2" name="Equation" r:id="rId13" imgW="164957" imgH="203024" progId="Equation.DSMT4">
                  <p:embed/>
                </p:oleObj>
              </mc:Choice>
              <mc:Fallback>
                <p:oleObj name="Equation" r:id="rId13" imgW="164957" imgH="203024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038600"/>
                        <a:ext cx="503238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1" name="Object 17"/>
          <p:cNvGraphicFramePr>
            <a:graphicFrameLocks noChangeAspect="1"/>
          </p:cNvGraphicFramePr>
          <p:nvPr/>
        </p:nvGraphicFramePr>
        <p:xfrm>
          <a:off x="4648200" y="4038600"/>
          <a:ext cx="4635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3" name="Equation" r:id="rId15" imgW="152334" imgH="139639" progId="Equation.DSMT4">
                  <p:embed/>
                </p:oleObj>
              </mc:Choice>
              <mc:Fallback>
                <p:oleObj name="Equation" r:id="rId15" imgW="152334" imgH="139639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038600"/>
                        <a:ext cx="463550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033101"/>
              </p:ext>
            </p:extLst>
          </p:nvPr>
        </p:nvGraphicFramePr>
        <p:xfrm>
          <a:off x="1289671" y="3962400"/>
          <a:ext cx="331838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4" name="Equation" r:id="rId17" imgW="1143000" imgH="393480" progId="Equation.DSMT4">
                  <p:embed/>
                </p:oleObj>
              </mc:Choice>
              <mc:Fallback>
                <p:oleObj name="Equation" r:id="rId17" imgW="1143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89671" y="3962400"/>
                        <a:ext cx="3318387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849479"/>
              </p:ext>
            </p:extLst>
          </p:nvPr>
        </p:nvGraphicFramePr>
        <p:xfrm>
          <a:off x="1235880" y="5105400"/>
          <a:ext cx="626806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5" name="Equation" r:id="rId19" imgW="2158920" imgH="393480" progId="Equation.DSMT4">
                  <p:embed/>
                </p:oleObj>
              </mc:Choice>
              <mc:Fallback>
                <p:oleObj name="Equation" r:id="rId19" imgW="2158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35880" y="5105400"/>
                        <a:ext cx="6268065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49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9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149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149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6" grpId="0" animBg="1"/>
      <p:bldP spid="39" grpId="0" animBg="1"/>
      <p:bldP spid="39" grpId="1" animBg="1"/>
      <p:bldP spid="40" grpId="0" animBg="1"/>
      <p:bldP spid="40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2.5.3  Flowing Lake with Loading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Rewriting the first-order linear DE (2.4):</a:t>
            </a: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 The solution is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0532" name="Object 4"/>
          <p:cNvGraphicFramePr>
            <a:graphicFrameLocks noChangeAspect="1"/>
          </p:cNvGraphicFramePr>
          <p:nvPr/>
        </p:nvGraphicFramePr>
        <p:xfrm>
          <a:off x="1295400" y="2209800"/>
          <a:ext cx="61960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2" name="Equation" r:id="rId5" imgW="2005729" imgH="393529" progId="Equation.DSMT4">
                  <p:embed/>
                </p:oleObj>
              </mc:Choice>
              <mc:Fallback>
                <p:oleObj name="Equation" r:id="rId5" imgW="2005729" imgH="393529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09800"/>
                        <a:ext cx="6196013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0534" name="Object 6"/>
          <p:cNvGraphicFramePr>
            <a:graphicFrameLocks noChangeAspect="1"/>
          </p:cNvGraphicFramePr>
          <p:nvPr/>
        </p:nvGraphicFramePr>
        <p:xfrm>
          <a:off x="1447800" y="4648200"/>
          <a:ext cx="454768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3" name="Equation" r:id="rId7" imgW="1574800" imgH="431800" progId="Equation.DSMT4">
                  <p:embed/>
                </p:oleObj>
              </mc:Choice>
              <mc:Fallback>
                <p:oleObj name="Equation" r:id="rId7" imgW="1574800" imgH="431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648200"/>
                        <a:ext cx="454768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086600" y="49530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(2.5)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6605585" y="1258660"/>
          <a:ext cx="1689100" cy="798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4" name="Equation" r:id="rId9" imgW="863225" imgH="393529" progId="Equation.DSMT4">
                  <p:embed/>
                </p:oleObj>
              </mc:Choice>
              <mc:Fallback>
                <p:oleObj name="Equation" r:id="rId9" imgW="863225" imgH="393529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5585" y="1258660"/>
                        <a:ext cx="1689100" cy="7987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factory"/>
          <p:cNvPicPr>
            <a:picLocks noChangeAspect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543800" y="2854356"/>
            <a:ext cx="146812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2.5.4  Flowing Lake with Loading and Sedimentation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Similar lake; Wastewater Inflow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Catchment area wastewater at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kg/s;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Kinetic decay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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s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Surface area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MY" i="1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2269066" y="5013324"/>
            <a:ext cx="4625976" cy="1692276"/>
          </a:xfrm>
          <a:custGeom>
            <a:avLst/>
            <a:gdLst>
              <a:gd name="G0" fmla="+- 4610 0 0"/>
              <a:gd name="G1" fmla="+- 21600 0 4610"/>
              <a:gd name="G2" fmla="*/ 4610 1 2"/>
              <a:gd name="G3" fmla="+- 21600 0 G2"/>
              <a:gd name="G4" fmla="+/ 4610 21600 2"/>
              <a:gd name="G5" fmla="+/ G1 0 2"/>
              <a:gd name="G6" fmla="*/ 21600 21600 4610"/>
              <a:gd name="G7" fmla="*/ G6 1 2"/>
              <a:gd name="G8" fmla="+- 21600 0 G7"/>
              <a:gd name="G9" fmla="*/ 21600 1 2"/>
              <a:gd name="G10" fmla="+- 4610 0 G9"/>
              <a:gd name="G11" fmla="?: G10 G8 0"/>
              <a:gd name="G12" fmla="?: G10 G7 21600"/>
              <a:gd name="T0" fmla="*/ 19295 w 21600"/>
              <a:gd name="T1" fmla="*/ 10800 h 21600"/>
              <a:gd name="T2" fmla="*/ 10800 w 21600"/>
              <a:gd name="T3" fmla="*/ 21600 h 21600"/>
              <a:gd name="T4" fmla="*/ 2305 w 21600"/>
              <a:gd name="T5" fmla="*/ 10800 h 21600"/>
              <a:gd name="T6" fmla="*/ 10800 w 21600"/>
              <a:gd name="T7" fmla="*/ 0 h 21600"/>
              <a:gd name="T8" fmla="*/ 4105 w 21600"/>
              <a:gd name="T9" fmla="*/ 4105 h 21600"/>
              <a:gd name="T10" fmla="*/ 17495 w 21600"/>
              <a:gd name="T11" fmla="*/ 174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610" y="21600"/>
                </a:lnTo>
                <a:lnTo>
                  <a:pt x="16990" y="21600"/>
                </a:lnTo>
                <a:lnTo>
                  <a:pt x="21600" y="0"/>
                </a:lnTo>
                <a:close/>
              </a:path>
            </a:pathLst>
          </a:custGeom>
          <a:gradFill flip="none" rotWithShape="1">
            <a:gsLst>
              <a:gs pos="0">
                <a:srgbClr val="2D6BB5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1926516" y="4479924"/>
            <a:ext cx="5257800" cy="22098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508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2743200" y="5029200"/>
          <a:ext cx="755985" cy="431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0" name="Equation" r:id="rId6" imgW="355292" imgH="203024" progId="Equation.DSMT4">
                  <p:embed/>
                </p:oleObj>
              </mc:Choice>
              <mc:Fallback>
                <p:oleObj name="Equation" r:id="rId6" imgW="355292" imgH="203024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029200"/>
                        <a:ext cx="755985" cy="431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/>
        </p:nvGraphicFramePr>
        <p:xfrm>
          <a:off x="5410200" y="5029200"/>
          <a:ext cx="701986" cy="485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1" name="Equation" r:id="rId8" imgW="330200" imgH="228600" progId="Equation.DSMT4">
                  <p:embed/>
                </p:oleObj>
              </mc:Choice>
              <mc:Fallback>
                <p:oleObj name="Equation" r:id="rId8" imgW="33020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029200"/>
                        <a:ext cx="701986" cy="485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7"/>
          <p:cNvGraphicFramePr>
            <a:graphicFrameLocks noChangeAspect="1"/>
          </p:cNvGraphicFramePr>
          <p:nvPr/>
        </p:nvGraphicFramePr>
        <p:xfrm>
          <a:off x="3810000" y="5029200"/>
          <a:ext cx="1295976" cy="512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2" name="Equation" r:id="rId10" imgW="609336" imgH="241195" progId="Equation.DSMT4">
                  <p:embed/>
                </p:oleObj>
              </mc:Choice>
              <mc:Fallback>
                <p:oleObj name="Equation" r:id="rId10" imgW="609336" imgH="241195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029200"/>
                        <a:ext cx="1295976" cy="512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5943600" y="5681832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8"/>
          <p:cNvGraphicFramePr>
            <a:graphicFrameLocks noChangeAspect="1"/>
          </p:cNvGraphicFramePr>
          <p:nvPr/>
        </p:nvGraphicFramePr>
        <p:xfrm>
          <a:off x="7074988" y="5377032"/>
          <a:ext cx="1535612" cy="51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3" name="Equation" r:id="rId12" imgW="761669" imgH="253890" progId="Equation.DSMT4">
                  <p:embed/>
                </p:oleObj>
              </mc:Choice>
              <mc:Fallback>
                <p:oleObj name="Equation" r:id="rId12" imgW="761669" imgH="25389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4988" y="5377032"/>
                        <a:ext cx="1535612" cy="510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>
            <a:off x="838200" y="4234032"/>
            <a:ext cx="762000" cy="381000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8"/>
          <p:cNvGraphicFramePr>
            <a:graphicFrameLocks noChangeAspect="1"/>
          </p:cNvGraphicFramePr>
          <p:nvPr/>
        </p:nvGraphicFramePr>
        <p:xfrm>
          <a:off x="457200" y="4843632"/>
          <a:ext cx="120315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4" name="Equation" r:id="rId14" imgW="634725" imgH="241195" progId="Equation.DSMT4">
                  <p:embed/>
                </p:oleObj>
              </mc:Choice>
              <mc:Fallback>
                <p:oleObj name="Equation" r:id="rId14" imgW="634725" imgH="241195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43632"/>
                        <a:ext cx="120315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9"/>
          <p:cNvGraphicFramePr>
            <a:graphicFrameLocks noChangeAspect="1"/>
          </p:cNvGraphicFramePr>
          <p:nvPr/>
        </p:nvGraphicFramePr>
        <p:xfrm>
          <a:off x="457200" y="4462632"/>
          <a:ext cx="938463" cy="43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5" name="Equation" r:id="rId16" imgW="495085" imgH="228501" progId="Equation.DSMT4">
                  <p:embed/>
                </p:oleObj>
              </mc:Choice>
              <mc:Fallback>
                <p:oleObj name="Equation" r:id="rId16" imgW="495085" imgH="228501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62632"/>
                        <a:ext cx="938463" cy="43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/>
          <p:cNvCxnSpPr/>
          <p:nvPr/>
        </p:nvCxnSpPr>
        <p:spPr>
          <a:xfrm flipV="1">
            <a:off x="5864061" y="6689715"/>
            <a:ext cx="1686264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965116" y="6520032"/>
            <a:ext cx="1578684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715000" y="6604699"/>
            <a:ext cx="1828800" cy="0"/>
          </a:xfrm>
          <a:prstGeom prst="line">
            <a:avLst/>
          </a:prstGeom>
          <a:ln w="1143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162800" y="6367632"/>
            <a:ext cx="914400" cy="0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11"/>
          <p:cNvGraphicFramePr>
            <a:graphicFrameLocks noChangeAspect="1"/>
          </p:cNvGraphicFramePr>
          <p:nvPr/>
        </p:nvGraphicFramePr>
        <p:xfrm>
          <a:off x="7086600" y="5834232"/>
          <a:ext cx="93821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6" name="Equation" r:id="rId18" imgW="495085" imgH="228501" progId="Equation.DSMT4">
                  <p:embed/>
                </p:oleObj>
              </mc:Choice>
              <mc:Fallback>
                <p:oleObj name="Equation" r:id="rId18" imgW="495085" imgH="228501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5834232"/>
                        <a:ext cx="938213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1697916" y="4327524"/>
            <a:ext cx="571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graphicFrame>
        <p:nvGraphicFramePr>
          <p:cNvPr id="42" name="Object 11"/>
          <p:cNvGraphicFramePr>
            <a:graphicFrameLocks noChangeAspect="1"/>
          </p:cNvGraphicFramePr>
          <p:nvPr/>
        </p:nvGraphicFramePr>
        <p:xfrm>
          <a:off x="5562600" y="4495800"/>
          <a:ext cx="8953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7" name="Equation" r:id="rId19" imgW="444307" imgH="203112" progId="Equation.DSMT4">
                  <p:embed/>
                </p:oleObj>
              </mc:Choice>
              <mc:Fallback>
                <p:oleObj name="Equation" r:id="rId19" imgW="444307" imgH="203112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495800"/>
                        <a:ext cx="895350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Connector 43"/>
          <p:cNvCxnSpPr/>
          <p:nvPr/>
        </p:nvCxnSpPr>
        <p:spPr>
          <a:xfrm flipH="1" flipV="1">
            <a:off x="838200" y="4005432"/>
            <a:ext cx="1208442" cy="65352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872065" y="3937699"/>
            <a:ext cx="1208442" cy="653526"/>
          </a:xfrm>
          <a:prstGeom prst="line">
            <a:avLst/>
          </a:prstGeom>
          <a:ln w="127000">
            <a:solidFill>
              <a:srgbClr val="2D6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2057400" y="4558057"/>
            <a:ext cx="313268" cy="533400"/>
          </a:xfrm>
          <a:prstGeom prst="line">
            <a:avLst/>
          </a:prstGeom>
          <a:ln w="95250">
            <a:solidFill>
              <a:srgbClr val="2D6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8"/>
          <p:cNvSpPr>
            <a:spLocks/>
          </p:cNvSpPr>
          <p:nvPr/>
        </p:nvSpPr>
        <p:spPr bwMode="auto">
          <a:xfrm flipH="1">
            <a:off x="6705600" y="4180242"/>
            <a:ext cx="914400" cy="381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370"/>
              <a:gd name="T1" fmla="*/ 0 h 21600"/>
              <a:gd name="T2" fmla="*/ 21370 w 21370"/>
              <a:gd name="T3" fmla="*/ 18459 h 21600"/>
              <a:gd name="T4" fmla="*/ 0 w 2137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70" h="21600" fill="none" extrusionOk="0">
                <a:moveTo>
                  <a:pt x="-1" y="0"/>
                </a:moveTo>
                <a:cubicBezTo>
                  <a:pt x="10716" y="0"/>
                  <a:pt x="19812" y="7856"/>
                  <a:pt x="21370" y="18458"/>
                </a:cubicBezTo>
              </a:path>
              <a:path w="21370" h="21600" stroke="0" extrusionOk="0">
                <a:moveTo>
                  <a:pt x="-1" y="0"/>
                </a:moveTo>
                <a:cubicBezTo>
                  <a:pt x="10716" y="0"/>
                  <a:pt x="19812" y="7856"/>
                  <a:pt x="21370" y="18458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48" name="Arc 9"/>
          <p:cNvSpPr>
            <a:spLocks/>
          </p:cNvSpPr>
          <p:nvPr/>
        </p:nvSpPr>
        <p:spPr bwMode="auto">
          <a:xfrm flipH="1">
            <a:off x="6565495" y="4506557"/>
            <a:ext cx="177495" cy="606425"/>
          </a:xfrm>
          <a:custGeom>
            <a:avLst/>
            <a:gdLst>
              <a:gd name="G0" fmla="+- 0 0 0"/>
              <a:gd name="G1" fmla="+- 21035 0 0"/>
              <a:gd name="G2" fmla="+- 21600 0 0"/>
              <a:gd name="T0" fmla="*/ 4908 w 21590"/>
              <a:gd name="T1" fmla="*/ 0 h 21035"/>
              <a:gd name="T2" fmla="*/ 21590 w 21590"/>
              <a:gd name="T3" fmla="*/ 20387 h 21035"/>
              <a:gd name="T4" fmla="*/ 0 w 21590"/>
              <a:gd name="T5" fmla="*/ 21035 h 2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0" h="21035" fill="none" extrusionOk="0">
                <a:moveTo>
                  <a:pt x="4908" y="-1"/>
                </a:moveTo>
                <a:cubicBezTo>
                  <a:pt x="14448" y="2226"/>
                  <a:pt x="21296" y="10594"/>
                  <a:pt x="21590" y="20386"/>
                </a:cubicBezTo>
              </a:path>
              <a:path w="21590" h="21035" stroke="0" extrusionOk="0">
                <a:moveTo>
                  <a:pt x="4908" y="-1"/>
                </a:moveTo>
                <a:cubicBezTo>
                  <a:pt x="14448" y="2226"/>
                  <a:pt x="21296" y="10594"/>
                  <a:pt x="21590" y="20386"/>
                </a:cubicBezTo>
                <a:lnTo>
                  <a:pt x="0" y="21035"/>
                </a:lnTo>
                <a:close/>
              </a:path>
            </a:pathLst>
          </a:custGeom>
          <a:noFill/>
          <a:ln w="57150">
            <a:solidFill>
              <a:srgbClr val="3072C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49" name="Arc 10"/>
          <p:cNvSpPr>
            <a:spLocks/>
          </p:cNvSpPr>
          <p:nvPr/>
        </p:nvSpPr>
        <p:spPr bwMode="auto">
          <a:xfrm flipH="1">
            <a:off x="6498516" y="4498974"/>
            <a:ext cx="254000" cy="606425"/>
          </a:xfrm>
          <a:custGeom>
            <a:avLst/>
            <a:gdLst>
              <a:gd name="G0" fmla="+- 0 0 0"/>
              <a:gd name="G1" fmla="+- 21035 0 0"/>
              <a:gd name="G2" fmla="+- 21600 0 0"/>
              <a:gd name="T0" fmla="*/ 4908 w 21583"/>
              <a:gd name="T1" fmla="*/ 0 h 21035"/>
              <a:gd name="T2" fmla="*/ 21583 w 21583"/>
              <a:gd name="T3" fmla="*/ 20178 h 21035"/>
              <a:gd name="T4" fmla="*/ 0 w 21583"/>
              <a:gd name="T5" fmla="*/ 21035 h 2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3" h="21035" fill="none" extrusionOk="0">
                <a:moveTo>
                  <a:pt x="4908" y="-1"/>
                </a:moveTo>
                <a:cubicBezTo>
                  <a:pt x="14372" y="2208"/>
                  <a:pt x="21197" y="10466"/>
                  <a:pt x="21582" y="20178"/>
                </a:cubicBezTo>
              </a:path>
              <a:path w="21583" h="21035" stroke="0" extrusionOk="0">
                <a:moveTo>
                  <a:pt x="4908" y="-1"/>
                </a:moveTo>
                <a:cubicBezTo>
                  <a:pt x="14372" y="2208"/>
                  <a:pt x="21197" y="10466"/>
                  <a:pt x="21582" y="20178"/>
                </a:cubicBezTo>
                <a:lnTo>
                  <a:pt x="0" y="21035"/>
                </a:lnTo>
                <a:close/>
              </a:path>
            </a:pathLst>
          </a:custGeom>
          <a:noFill/>
          <a:ln w="57150">
            <a:solidFill>
              <a:srgbClr val="3072C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50" name="Arc 10"/>
          <p:cNvSpPr>
            <a:spLocks/>
          </p:cNvSpPr>
          <p:nvPr/>
        </p:nvSpPr>
        <p:spPr bwMode="auto">
          <a:xfrm flipH="1">
            <a:off x="6531684" y="4485042"/>
            <a:ext cx="254000" cy="609600"/>
          </a:xfrm>
          <a:custGeom>
            <a:avLst/>
            <a:gdLst>
              <a:gd name="G0" fmla="+- 0 0 0"/>
              <a:gd name="G1" fmla="+- 21035 0 0"/>
              <a:gd name="G2" fmla="+- 21600 0 0"/>
              <a:gd name="T0" fmla="*/ 4908 w 21583"/>
              <a:gd name="T1" fmla="*/ 0 h 21035"/>
              <a:gd name="T2" fmla="*/ 21583 w 21583"/>
              <a:gd name="T3" fmla="*/ 20178 h 21035"/>
              <a:gd name="T4" fmla="*/ 0 w 21583"/>
              <a:gd name="T5" fmla="*/ 21035 h 2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3" h="21035" fill="none" extrusionOk="0">
                <a:moveTo>
                  <a:pt x="4908" y="-1"/>
                </a:moveTo>
                <a:cubicBezTo>
                  <a:pt x="14372" y="2208"/>
                  <a:pt x="21197" y="10466"/>
                  <a:pt x="21582" y="20178"/>
                </a:cubicBezTo>
              </a:path>
              <a:path w="21583" h="21035" stroke="0" extrusionOk="0">
                <a:moveTo>
                  <a:pt x="4908" y="-1"/>
                </a:moveTo>
                <a:cubicBezTo>
                  <a:pt x="14372" y="2208"/>
                  <a:pt x="21197" y="10466"/>
                  <a:pt x="21582" y="20178"/>
                </a:cubicBezTo>
                <a:lnTo>
                  <a:pt x="0" y="21035"/>
                </a:lnTo>
                <a:close/>
              </a:path>
            </a:pathLst>
          </a:custGeom>
          <a:noFill/>
          <a:ln w="57150">
            <a:solidFill>
              <a:srgbClr val="3072C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51" name="Oval 50"/>
          <p:cNvSpPr/>
          <p:nvPr/>
        </p:nvSpPr>
        <p:spPr>
          <a:xfrm>
            <a:off x="4445001" y="5723400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504267" y="5935133"/>
            <a:ext cx="0" cy="5334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445004" y="653833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graphicFrame>
        <p:nvGraphicFramePr>
          <p:cNvPr id="213001" name="Object 9"/>
          <p:cNvGraphicFramePr>
            <a:graphicFrameLocks noChangeAspect="1"/>
          </p:cNvGraphicFramePr>
          <p:nvPr/>
        </p:nvGraphicFramePr>
        <p:xfrm>
          <a:off x="4565651" y="5928253"/>
          <a:ext cx="9175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8" name="Equation" r:id="rId21" imgW="431613" imgH="203112" progId="Equation.DSMT4">
                  <p:embed/>
                </p:oleObj>
              </mc:Choice>
              <mc:Fallback>
                <p:oleObj name="Equation" r:id="rId21" imgW="431613" imgH="203112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5651" y="5928253"/>
                        <a:ext cx="91757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/>
          <p:cNvSpPr/>
          <p:nvPr/>
        </p:nvSpPr>
        <p:spPr>
          <a:xfrm>
            <a:off x="2057400" y="3758625"/>
            <a:ext cx="434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Sedimentation vel. </a:t>
            </a:r>
            <a:r>
              <a:rPr lang="en-MY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en-MY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m/s;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 animBg="1"/>
      <p:bldP spid="5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2.5.4 Flowing Lake with Loading and Sedimentation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6200" y="4419600"/>
            <a:ext cx="7696200" cy="762000"/>
          </a:xfrm>
        </p:spPr>
        <p:txBody>
          <a:bodyPr>
            <a:noAutofit/>
          </a:bodyPr>
          <a:lstStyle/>
          <a:p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Mass balance in a short time step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MY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76200" y="1219200"/>
            <a:ext cx="4191000" cy="243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Mass </a:t>
            </a:r>
            <a:r>
              <a:rPr kumimoji="0" lang="en-MY" sz="30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source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</a:p>
          <a:p>
            <a:pPr marL="719138" marR="0" lvl="0" indent="127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endParaRPr kumimoji="0" lang="en-MY" sz="3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MY" sz="3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MY" sz="3000" dirty="0" smtClean="0">
                <a:latin typeface="Times New Roman" pitchFamily="18" charset="0"/>
                <a:cs typeface="Times New Roman" pitchFamily="18" charset="0"/>
                <a:sym typeface="Symbol"/>
              </a:rPr>
              <a:t>Mass </a:t>
            </a:r>
            <a:r>
              <a:rPr lang="en-MY" sz="3000" b="1" u="sng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sink</a:t>
            </a:r>
            <a:r>
              <a:rPr lang="en-MY" sz="3000" dirty="0" smtClean="0">
                <a:latin typeface="Times New Roman" pitchFamily="18" charset="0"/>
                <a:cs typeface="Times New Roman" pitchFamily="18" charset="0"/>
                <a:sym typeface="Symbol"/>
              </a:rPr>
              <a:t>:</a:t>
            </a:r>
          </a:p>
          <a:p>
            <a:pPr marL="719138" lvl="0" indent="12700">
              <a:defRPr/>
            </a:pPr>
            <a:endParaRPr lang="en-MY" sz="30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304800" y="5061474"/>
          <a:ext cx="8623146" cy="662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2" name="Equation" r:id="rId5" imgW="3314700" imgH="279400" progId="Equation.DSMT4">
                  <p:embed/>
                </p:oleObj>
              </mc:Choice>
              <mc:Fallback>
                <p:oleObj name="Equation" r:id="rId5" imgW="3314700" imgH="2794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061474"/>
                        <a:ext cx="8623146" cy="6627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762000" y="1828800"/>
          <a:ext cx="3429000" cy="480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3" name="Equation" r:id="rId7" imgW="1320227" imgH="203112" progId="Equation.DSMT4">
                  <p:embed/>
                </p:oleObj>
              </mc:Choice>
              <mc:Fallback>
                <p:oleObj name="Equation" r:id="rId7" imgW="1320227" imgH="203112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828800"/>
                        <a:ext cx="3429000" cy="4806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1" name="Object 5"/>
          <p:cNvGraphicFramePr>
            <a:graphicFrameLocks noChangeAspect="1"/>
          </p:cNvGraphicFramePr>
          <p:nvPr/>
        </p:nvGraphicFramePr>
        <p:xfrm>
          <a:off x="762000" y="2338387"/>
          <a:ext cx="26035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4" name="Equation" r:id="rId9" imgW="1002865" imgH="203112" progId="Equation.DSMT4">
                  <p:embed/>
                </p:oleObj>
              </mc:Choice>
              <mc:Fallback>
                <p:oleObj name="Equation" r:id="rId9" imgW="1002865" imgH="203112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38387"/>
                        <a:ext cx="2603500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2" name="Object 6"/>
          <p:cNvGraphicFramePr>
            <a:graphicFrameLocks noChangeAspect="1"/>
          </p:cNvGraphicFramePr>
          <p:nvPr/>
        </p:nvGraphicFramePr>
        <p:xfrm>
          <a:off x="838200" y="3352800"/>
          <a:ext cx="339566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5" name="Equation" r:id="rId11" imgW="1307532" imgH="203112" progId="Equation.DSMT4">
                  <p:embed/>
                </p:oleObj>
              </mc:Choice>
              <mc:Fallback>
                <p:oleObj name="Equation" r:id="rId11" imgW="1307532" imgH="203112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352800"/>
                        <a:ext cx="3395662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3" name="Object 7"/>
          <p:cNvGraphicFramePr>
            <a:graphicFrameLocks noChangeAspect="1"/>
          </p:cNvGraphicFramePr>
          <p:nvPr/>
        </p:nvGraphicFramePr>
        <p:xfrm>
          <a:off x="838200" y="3810000"/>
          <a:ext cx="32639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6" name="Equation" r:id="rId13" imgW="1256755" imgH="203112" progId="Equation.DSMT4">
                  <p:embed/>
                </p:oleObj>
              </mc:Choice>
              <mc:Fallback>
                <p:oleObj name="Equation" r:id="rId13" imgW="1256755" imgH="203112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810000"/>
                        <a:ext cx="3263900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17954" y="1219200"/>
            <a:ext cx="456634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37576" name="Object 8"/>
          <p:cNvGraphicFramePr>
            <a:graphicFrameLocks noChangeAspect="1"/>
          </p:cNvGraphicFramePr>
          <p:nvPr/>
        </p:nvGraphicFramePr>
        <p:xfrm>
          <a:off x="4359275" y="3802063"/>
          <a:ext cx="4583113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7" name="Equation" r:id="rId16" imgW="1765300" imgH="228600" progId="Equation.DSMT4">
                  <p:embed/>
                </p:oleObj>
              </mc:Choice>
              <mc:Fallback>
                <p:oleObj name="Equation" r:id="rId16" imgW="1765300" imgH="2286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275" y="3802063"/>
                        <a:ext cx="4583113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6096000" y="51054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710711"/>
              </p:ext>
            </p:extLst>
          </p:nvPr>
        </p:nvGraphicFramePr>
        <p:xfrm>
          <a:off x="332509" y="5638800"/>
          <a:ext cx="8525164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8" name="Equation" r:id="rId18" imgW="3606480" imgH="419040" progId="Equation.DSMT4">
                  <p:embed/>
                </p:oleObj>
              </mc:Choice>
              <mc:Fallback>
                <p:oleObj name="Equation" r:id="rId18" imgW="36064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2509" y="5638800"/>
                        <a:ext cx="8525164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9144000" cy="56388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20320"/>
            <a:ext cx="73914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Domestic Water Tariffs in Malaysia (RM)</a:t>
            </a:r>
            <a:b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Source: Malaysia Water Industry Guide, 2016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04800" y="1371600"/>
          <a:ext cx="8686800" cy="411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2567"/>
                <a:gridCol w="3217333"/>
                <a:gridCol w="3136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State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Domestic Rate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(Average for 1st 35m</a:t>
                      </a:r>
                      <a:r>
                        <a:rPr lang="en-US" sz="2400" b="1" baseline="30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Industrial Rate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(Average for 1st 35m</a:t>
                      </a:r>
                      <a:r>
                        <a:rPr lang="en-US" sz="2400" b="1" baseline="30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Johor </a:t>
                      </a:r>
                      <a:endParaRPr kumimoji="0" lang="en-GB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1.31</a:t>
                      </a:r>
                      <a:endParaRPr kumimoji="0" 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2.80</a:t>
                      </a:r>
                      <a:endParaRPr kumimoji="0" 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Labuan </a:t>
                      </a:r>
                      <a:endParaRPr kumimoji="0" lang="en-GB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0.91</a:t>
                      </a:r>
                      <a:endParaRPr kumimoji="0" 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1.70</a:t>
                      </a:r>
                      <a:endParaRPr kumimoji="0" 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Kedah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0.67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1.40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Terengganu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0.52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1.15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Kelantan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0.67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1.76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Penang</a:t>
                      </a:r>
                      <a:endParaRPr kumimoji="0" lang="en-GB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0.32</a:t>
                      </a: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0.94</a:t>
                      </a: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33400" y="1905000"/>
            <a:ext cx="8229600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The Star     </a:t>
            </a:r>
          </a:p>
          <a:p>
            <a:r>
              <a:rPr lang="en-US" sz="1600" dirty="0" smtClean="0"/>
              <a:t>Friday August 23, 2013</a:t>
            </a:r>
          </a:p>
          <a:p>
            <a:r>
              <a:rPr lang="en-US" sz="2400" b="1" dirty="0" smtClean="0"/>
              <a:t>Penang to double water conservation surcharge from Sept</a:t>
            </a:r>
          </a:p>
          <a:p>
            <a:endParaRPr lang="en-US" sz="2400" b="1" dirty="0" smtClean="0"/>
          </a:p>
          <a:p>
            <a:r>
              <a:rPr lang="en-US" sz="1600" dirty="0" smtClean="0"/>
              <a:t>Saturday August 24, 2013</a:t>
            </a:r>
            <a:endParaRPr lang="en-US" sz="1600" b="1" dirty="0" smtClean="0"/>
          </a:p>
          <a:p>
            <a:r>
              <a:rPr lang="en-US" sz="2400" b="1" dirty="0" smtClean="0"/>
              <a:t>Surcharge hike for water wasters </a:t>
            </a:r>
          </a:p>
          <a:p>
            <a:endParaRPr lang="en-US" sz="2400" b="1" dirty="0" smtClean="0"/>
          </a:p>
          <a:p>
            <a:r>
              <a:rPr lang="en-US" sz="1600" dirty="0" smtClean="0"/>
              <a:t>Friday March 20, 2015</a:t>
            </a:r>
            <a:endParaRPr lang="en-US" sz="1600" b="1" dirty="0" smtClean="0"/>
          </a:p>
          <a:p>
            <a:r>
              <a:rPr lang="en-US" sz="2400" b="1" dirty="0" smtClean="0"/>
              <a:t>Penang water rates to go up in bid to reduce consumption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715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Average domestic consumption in Penang in 2016 = 286 liter/person/day </a:t>
            </a:r>
          </a:p>
          <a:p>
            <a:r>
              <a:rPr lang="en-US" sz="2000" b="1" dirty="0" smtClean="0"/>
              <a:t>National average = 209 liter (2016)</a:t>
            </a:r>
            <a:endParaRPr lang="en-US" sz="20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2.5.4  Flowing Lake with Loading and Sedimentation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 0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then the DE for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is</a:t>
            </a: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265113" y="2514600"/>
          <a:ext cx="762158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8" name="Equation" r:id="rId5" imgW="2882900" imgH="431800" progId="Equation.DSMT4">
                  <p:embed/>
                </p:oleObj>
              </mc:Choice>
              <mc:Fallback>
                <p:oleObj name="Equation" r:id="rId5" imgW="2882900" imgH="431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2514600"/>
                        <a:ext cx="7621587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848600" y="2819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(2.6)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9510" name="Object 6"/>
          <p:cNvGraphicFramePr>
            <a:graphicFrameLocks noChangeAspect="1"/>
          </p:cNvGraphicFramePr>
          <p:nvPr/>
        </p:nvGraphicFramePr>
        <p:xfrm>
          <a:off x="341313" y="3962400"/>
          <a:ext cx="81264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9" name="Equation" r:id="rId7" imgW="2552700" imgH="393700" progId="Equation.DSMT4">
                  <p:embed/>
                </p:oleObj>
              </mc:Choice>
              <mc:Fallback>
                <p:oleObj name="Equation" r:id="rId7" imgW="2552700" imgH="3937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3" y="3962400"/>
                        <a:ext cx="8126412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2.5.4  Flowing Lake with Loading and Sedimentation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Rewriting the first-order linear DE (2.6):</a:t>
            </a: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 The solution is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0532" name="Object 4"/>
          <p:cNvGraphicFramePr>
            <a:graphicFrameLocks noChangeAspect="1"/>
          </p:cNvGraphicFramePr>
          <p:nvPr/>
        </p:nvGraphicFramePr>
        <p:xfrm>
          <a:off x="1295400" y="2209800"/>
          <a:ext cx="61960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2" name="Equation" r:id="rId5" imgW="2005729" imgH="393529" progId="Equation.DSMT4">
                  <p:embed/>
                </p:oleObj>
              </mc:Choice>
              <mc:Fallback>
                <p:oleObj name="Equation" r:id="rId5" imgW="2005729" imgH="393529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09800"/>
                        <a:ext cx="6196013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0534" name="Object 6"/>
          <p:cNvGraphicFramePr>
            <a:graphicFrameLocks noChangeAspect="1"/>
          </p:cNvGraphicFramePr>
          <p:nvPr/>
        </p:nvGraphicFramePr>
        <p:xfrm>
          <a:off x="1447800" y="4648200"/>
          <a:ext cx="454768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3" name="Equation" r:id="rId7" imgW="1574800" imgH="431800" progId="Equation.DSMT4">
                  <p:embed/>
                </p:oleObj>
              </mc:Choice>
              <mc:Fallback>
                <p:oleObj name="Equation" r:id="rId7" imgW="1574800" imgH="431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648200"/>
                        <a:ext cx="454768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086600" y="49530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(2.7)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30996"/>
            <a:ext cx="6477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Lake Model – Summary 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200400" y="1371600"/>
            <a:ext cx="3733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Stagnant Lake</a:t>
            </a:r>
            <a:endParaRPr lang="en-US" dirty="0"/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20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1219200"/>
            <a:ext cx="2971801" cy="332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Content Placeholder 29"/>
          <p:cNvSpPr txBox="1">
            <a:spLocks/>
          </p:cNvSpPr>
          <p:nvPr/>
        </p:nvSpPr>
        <p:spPr>
          <a:xfrm>
            <a:off x="3613686" y="1447800"/>
            <a:ext cx="1485900" cy="533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Flowing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Content Placeholder 29"/>
          <p:cNvSpPr txBox="1">
            <a:spLocks/>
          </p:cNvSpPr>
          <p:nvPr/>
        </p:nvSpPr>
        <p:spPr>
          <a:xfrm>
            <a:off x="4191000" y="1828800"/>
            <a:ext cx="3352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&amp; Sedimentation: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Content Placeholder 29"/>
          <p:cNvSpPr txBox="1">
            <a:spLocks/>
          </p:cNvSpPr>
          <p:nvPr/>
        </p:nvSpPr>
        <p:spPr>
          <a:xfrm>
            <a:off x="5943600" y="1371600"/>
            <a:ext cx="2438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 Loading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02087" name="Object 7"/>
          <p:cNvGraphicFramePr>
            <a:graphicFrameLocks noChangeAspect="1"/>
          </p:cNvGraphicFramePr>
          <p:nvPr/>
        </p:nvGraphicFramePr>
        <p:xfrm>
          <a:off x="3398838" y="2667000"/>
          <a:ext cx="36147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05" name="Equation" r:id="rId6" imgW="1511300" imgH="393700" progId="Equation.DSMT4">
                  <p:embed/>
                </p:oleObj>
              </mc:Choice>
              <mc:Fallback>
                <p:oleObj name="Equation" r:id="rId6" imgW="1511300" imgH="3937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38" y="2667000"/>
                        <a:ext cx="3614737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3810000" y="4038600"/>
          <a:ext cx="3886200" cy="953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06" name="Equation" r:id="rId8" imgW="1828800" imgH="431800" progId="Equation.DSMT4">
                  <p:embed/>
                </p:oleObj>
              </mc:Choice>
              <mc:Fallback>
                <p:oleObj name="Equation" r:id="rId8" imgW="1828800" imgH="4318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038600"/>
                        <a:ext cx="3886200" cy="9531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9" name="Object 9"/>
          <p:cNvGraphicFramePr>
            <a:graphicFrameLocks noChangeAspect="1"/>
          </p:cNvGraphicFramePr>
          <p:nvPr/>
        </p:nvGraphicFramePr>
        <p:xfrm>
          <a:off x="2743200" y="5486400"/>
          <a:ext cx="1394687" cy="844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07" name="Equation" r:id="rId10" imgW="622030" imgH="393529" progId="Equation.DSMT4">
                  <p:embed/>
                </p:oleObj>
              </mc:Choice>
              <mc:Fallback>
                <p:oleObj name="Equation" r:id="rId10" imgW="622030" imgH="393529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486400"/>
                        <a:ext cx="1394687" cy="8445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0" name="Object 10"/>
          <p:cNvGraphicFramePr>
            <a:graphicFrameLocks noChangeAspect="1"/>
          </p:cNvGraphicFramePr>
          <p:nvPr/>
        </p:nvGraphicFramePr>
        <p:xfrm>
          <a:off x="5705037" y="5486400"/>
          <a:ext cx="1457763" cy="844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08" name="Equation" r:id="rId12" imgW="660113" imgH="393529" progId="Equation.DSMT4">
                  <p:embed/>
                </p:oleObj>
              </mc:Choice>
              <mc:Fallback>
                <p:oleObj name="Equation" r:id="rId12" imgW="660113" imgH="393529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037" y="5486400"/>
                        <a:ext cx="1457763" cy="8445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2" name="Object 12"/>
          <p:cNvGraphicFramePr>
            <a:graphicFrameLocks noChangeAspect="1"/>
          </p:cNvGraphicFramePr>
          <p:nvPr/>
        </p:nvGraphicFramePr>
        <p:xfrm>
          <a:off x="6934200" y="2667000"/>
          <a:ext cx="668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09" name="Equation" r:id="rId14" imgW="279279" imgH="393529" progId="Equation.DSMT4">
                  <p:embed/>
                </p:oleObj>
              </mc:Choice>
              <mc:Fallback>
                <p:oleObj name="Equation" r:id="rId14" imgW="279279" imgH="393529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667000"/>
                        <a:ext cx="668337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3" name="Object 13"/>
          <p:cNvGraphicFramePr>
            <a:graphicFrameLocks noChangeAspect="1"/>
          </p:cNvGraphicFramePr>
          <p:nvPr/>
        </p:nvGraphicFramePr>
        <p:xfrm>
          <a:off x="4114800" y="5477042"/>
          <a:ext cx="6683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10" name="Equation" r:id="rId16" imgW="279279" imgH="393529" progId="Equation.DSMT4">
                  <p:embed/>
                </p:oleObj>
              </mc:Choice>
              <mc:Fallback>
                <p:oleObj name="Equation" r:id="rId16" imgW="279279" imgH="393529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477042"/>
                        <a:ext cx="668338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4" name="Object 14"/>
          <p:cNvGraphicFramePr>
            <a:graphicFrameLocks noChangeAspect="1"/>
          </p:cNvGraphicFramePr>
          <p:nvPr/>
        </p:nvGraphicFramePr>
        <p:xfrm>
          <a:off x="7546975" y="2671306"/>
          <a:ext cx="12160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11" name="Equation" r:id="rId17" imgW="507780" imgH="393529" progId="Equation.DSMT4">
                  <p:embed/>
                </p:oleObj>
              </mc:Choice>
              <mc:Fallback>
                <p:oleObj name="Equation" r:id="rId17" imgW="507780" imgH="393529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975" y="2671306"/>
                        <a:ext cx="1216025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5" name="Object 15"/>
          <p:cNvGraphicFramePr>
            <a:graphicFrameLocks noChangeAspect="1"/>
          </p:cNvGraphicFramePr>
          <p:nvPr/>
        </p:nvGraphicFramePr>
        <p:xfrm>
          <a:off x="7237413" y="5470525"/>
          <a:ext cx="9128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12" name="Equation" r:id="rId19" imgW="380835" imgH="393529" progId="Equation.DSMT4">
                  <p:embed/>
                </p:oleObj>
              </mc:Choice>
              <mc:Fallback>
                <p:oleObj name="Equation" r:id="rId19" imgW="380835" imgH="393529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7413" y="5470525"/>
                        <a:ext cx="912812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ounded Rectangle 43"/>
          <p:cNvSpPr/>
          <p:nvPr/>
        </p:nvSpPr>
        <p:spPr>
          <a:xfrm>
            <a:off x="5029200" y="2667000"/>
            <a:ext cx="1905000" cy="91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953000" y="4038600"/>
            <a:ext cx="2743200" cy="91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2096" name="Object 16"/>
          <p:cNvGraphicFramePr>
            <a:graphicFrameLocks noChangeAspect="1"/>
          </p:cNvGraphicFramePr>
          <p:nvPr/>
        </p:nvGraphicFramePr>
        <p:xfrm>
          <a:off x="5030787" y="4235116"/>
          <a:ext cx="83661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13" name="Equation" r:id="rId21" imgW="393529" imgH="241195" progId="Equation.DSMT4">
                  <p:embed/>
                </p:oleObj>
              </mc:Choice>
              <mc:Fallback>
                <p:oleObj name="Equation" r:id="rId21" imgW="393529" imgH="241195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7" y="4235116"/>
                        <a:ext cx="836613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02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4" grpId="0"/>
      <p:bldP spid="44" grpId="0" animBg="1"/>
      <p:bldP spid="4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2.5.5  Simple Model at Steady-state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5652" name="Object 4"/>
          <p:cNvGraphicFramePr>
            <a:graphicFrameLocks noChangeAspect="1"/>
          </p:cNvGraphicFramePr>
          <p:nvPr/>
        </p:nvGraphicFramePr>
        <p:xfrm>
          <a:off x="228600" y="4038600"/>
          <a:ext cx="8753474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1" name="Equation" r:id="rId5" imgW="2425700" imgH="393700" progId="Equation.DSMT4">
                  <p:embed/>
                </p:oleObj>
              </mc:Choice>
              <mc:Fallback>
                <p:oleObj name="Equation" r:id="rId5" imgW="2425700" imgH="3937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038600"/>
                        <a:ext cx="8753474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1752600" y="2667000"/>
            <a:ext cx="1828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Mass </a:t>
            </a: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loading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590800" y="2667000"/>
            <a:ext cx="2590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Mass loading </a:t>
            </a: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by inflow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62417" y="2671096"/>
            <a:ext cx="20907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Mass loss </a:t>
            </a: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by outflow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914892" y="2667000"/>
            <a:ext cx="19337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Mass loss </a:t>
            </a: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by decay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29400" y="2656582"/>
            <a:ext cx="2590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Mass loss by </a:t>
            </a: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sedimentation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5654" name="Object 6"/>
          <p:cNvGraphicFramePr>
            <a:graphicFrameLocks noChangeAspect="1"/>
          </p:cNvGraphicFramePr>
          <p:nvPr/>
        </p:nvGraphicFramePr>
        <p:xfrm>
          <a:off x="304800" y="1371600"/>
          <a:ext cx="17859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2" name="Equation" r:id="rId7" imgW="495085" imgH="393529" progId="Equation.DSMT4">
                  <p:embed/>
                </p:oleObj>
              </mc:Choice>
              <mc:Fallback>
                <p:oleObj name="Equation" r:id="rId7" imgW="495085" imgH="393529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1785938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959521"/>
              </p:ext>
            </p:extLst>
          </p:nvPr>
        </p:nvGraphicFramePr>
        <p:xfrm>
          <a:off x="2155825" y="1752600"/>
          <a:ext cx="8699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3" name="Equation" r:id="rId9" imgW="241091" imgH="177646" progId="Equation.DSMT4">
                  <p:embed/>
                </p:oleObj>
              </mc:Choice>
              <mc:Fallback>
                <p:oleObj name="Equation" r:id="rId9" imgW="241091" imgH="177646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1752600"/>
                        <a:ext cx="86995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106634"/>
              </p:ext>
            </p:extLst>
          </p:nvPr>
        </p:nvGraphicFramePr>
        <p:xfrm>
          <a:off x="7304087" y="1641475"/>
          <a:ext cx="15573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4" name="Equation" r:id="rId11" imgW="431613" imgH="228501" progId="Equation.DSMT4">
                  <p:embed/>
                </p:oleObj>
              </mc:Choice>
              <mc:Fallback>
                <p:oleObj name="Equation" r:id="rId11" imgW="431613" imgH="228501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4087" y="1641475"/>
                        <a:ext cx="1557338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368463"/>
              </p:ext>
            </p:extLst>
          </p:nvPr>
        </p:nvGraphicFramePr>
        <p:xfrm>
          <a:off x="2889751" y="1624263"/>
          <a:ext cx="17399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5" name="Equation" r:id="rId13" imgW="482391" imgH="228501" progId="Equation.DSMT4">
                  <p:embed/>
                </p:oleObj>
              </mc:Choice>
              <mc:Fallback>
                <p:oleObj name="Equation" r:id="rId13" imgW="482391" imgH="228501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751" y="1624263"/>
                        <a:ext cx="1739900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5903"/>
              </p:ext>
            </p:extLst>
          </p:nvPr>
        </p:nvGraphicFramePr>
        <p:xfrm>
          <a:off x="4500563" y="1641475"/>
          <a:ext cx="16938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6" name="Equation" r:id="rId15" imgW="469900" imgH="228600" progId="Equation.DSMT4">
                  <p:embed/>
                </p:oleObj>
              </mc:Choice>
              <mc:Fallback>
                <p:oleObj name="Equation" r:id="rId15" imgW="469900" imgH="2286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641475"/>
                        <a:ext cx="1693862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344214"/>
              </p:ext>
            </p:extLst>
          </p:nvPr>
        </p:nvGraphicFramePr>
        <p:xfrm>
          <a:off x="6024563" y="1682249"/>
          <a:ext cx="14652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7" name="Equation" r:id="rId17" imgW="406048" imgH="203024" progId="Equation.DSMT4">
                  <p:embed/>
                </p:oleObj>
              </mc:Choice>
              <mc:Fallback>
                <p:oleObj name="Equation" r:id="rId17" imgW="406048" imgH="203024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1682249"/>
                        <a:ext cx="1465262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467600" y="53340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(2.8)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5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5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2.5.5  Simple Model at Steady-state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Content Placeholder 35"/>
          <p:cNvSpPr>
            <a:spLocks noGrp="1"/>
          </p:cNvSpPr>
          <p:nvPr>
            <p:ph idx="1"/>
          </p:nvPr>
        </p:nvSpPr>
        <p:spPr>
          <a:xfrm>
            <a:off x="457200" y="2255837"/>
            <a:ext cx="81534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Here, </a:t>
            </a:r>
          </a:p>
          <a:p>
            <a:pPr>
              <a:buNone/>
            </a:pP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concentration, kg/m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	 </a:t>
            </a:r>
          </a:p>
          <a:p>
            <a:pPr>
              <a:buNone/>
            </a:pP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time, s;                  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loading, kg/s; </a:t>
            </a:r>
          </a:p>
          <a:p>
            <a:pPr>
              <a:buNone/>
            </a:pP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inflow concentration, kg/m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i="1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inflow,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/s;	 </a:t>
            </a:r>
          </a:p>
          <a:p>
            <a:pPr>
              <a:buNone/>
            </a:pP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= outflow,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/s;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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= decay rate, s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	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Content Placeholder 35"/>
          <p:cNvSpPr txBox="1">
            <a:spLocks/>
          </p:cNvSpPr>
          <p:nvPr/>
        </p:nvSpPr>
        <p:spPr>
          <a:xfrm>
            <a:off x="4191000" y="4648200"/>
            <a:ext cx="4800600" cy="213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volume, m</a:t>
            </a:r>
            <a:r>
              <a:rPr kumimoji="0" lang="en-MY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MY" sz="32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surface area, m</a:t>
            </a:r>
            <a:r>
              <a:rPr kumimoji="0" lang="en-MY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;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 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= settling velocity, m/s.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18113" name="Object 1"/>
          <p:cNvGraphicFramePr>
            <a:graphicFrameLocks noChangeAspect="1"/>
          </p:cNvGraphicFramePr>
          <p:nvPr/>
        </p:nvGraphicFramePr>
        <p:xfrm>
          <a:off x="1295400" y="1295400"/>
          <a:ext cx="6880769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6" name="Equation" r:id="rId5" imgW="2451100" imgH="393700" progId="Equation.DSMT4">
                  <p:embed/>
                </p:oleObj>
              </mc:Choice>
              <mc:Fallback>
                <p:oleObj name="Equation" r:id="rId5" imgW="2451100" imgH="3937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95400"/>
                        <a:ext cx="6880769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2.5.5  Simple Model at Steady-state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502920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If the system is subject to a constant loading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for a sufficient time;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It will attain a dynamic equilibrium condition called </a:t>
            </a:r>
            <a:r>
              <a:rPr lang="en-MY" b="1" i="1" dirty="0" smtClean="0">
                <a:latin typeface="Times New Roman" pitchFamily="18" charset="0"/>
                <a:cs typeface="Times New Roman" pitchFamily="18" charset="0"/>
              </a:rPr>
              <a:t>steady-state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 mathematical terms this means that accumulation is zero, that is </a:t>
            </a:r>
          </a:p>
          <a:p>
            <a:pPr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 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7697" name="Object 1"/>
          <p:cNvGraphicFramePr>
            <a:graphicFrameLocks noChangeAspect="1"/>
          </p:cNvGraphicFramePr>
          <p:nvPr/>
        </p:nvGraphicFramePr>
        <p:xfrm>
          <a:off x="3810000" y="5105400"/>
          <a:ext cx="1670050" cy="1356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0" name="Equation" r:id="rId5" imgW="482391" imgH="393529" progId="Equation.DSMT4">
                  <p:embed/>
                </p:oleObj>
              </mc:Choice>
              <mc:Fallback>
                <p:oleObj name="Equation" r:id="rId5" imgW="482391" imgH="393529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105400"/>
                        <a:ext cx="1670050" cy="13565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2.5.5  Simple Model at Steady-state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9081" name="Object 9"/>
          <p:cNvGraphicFramePr>
            <a:graphicFrameLocks noChangeAspect="1"/>
          </p:cNvGraphicFramePr>
          <p:nvPr/>
        </p:nvGraphicFramePr>
        <p:xfrm>
          <a:off x="152400" y="2438400"/>
          <a:ext cx="87534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73" name="Equation" r:id="rId5" imgW="2425700" imgH="393700" progId="Equation.DSMT4">
                  <p:embed/>
                </p:oleObj>
              </mc:Choice>
              <mc:Fallback>
                <p:oleObj name="Equation" r:id="rId5" imgW="2425700" imgH="3937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438400"/>
                        <a:ext cx="8753475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3" name="Object 11"/>
          <p:cNvGraphicFramePr>
            <a:graphicFrameLocks noChangeAspect="1"/>
          </p:cNvGraphicFramePr>
          <p:nvPr/>
        </p:nvGraphicFramePr>
        <p:xfrm>
          <a:off x="304800" y="1295400"/>
          <a:ext cx="3584575" cy="91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74" name="Equation" r:id="rId7" imgW="1485900" imgH="393700" progId="Equation.DSMT4">
                  <p:embed/>
                </p:oleObj>
              </mc:Choice>
              <mc:Fallback>
                <p:oleObj name="Equation" r:id="rId7" imgW="1485900" imgH="3937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295400"/>
                        <a:ext cx="3584575" cy="9171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228600" y="2438400"/>
            <a:ext cx="12192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9084" name="Object 12"/>
          <p:cNvGraphicFramePr>
            <a:graphicFrameLocks noChangeAspect="1"/>
          </p:cNvGraphicFramePr>
          <p:nvPr/>
        </p:nvGraphicFramePr>
        <p:xfrm>
          <a:off x="989012" y="2819400"/>
          <a:ext cx="458788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75" name="Equation" r:id="rId9" imgW="126725" imgH="177415" progId="Equation.DSMT4">
                  <p:embed/>
                </p:oleObj>
              </mc:Choice>
              <mc:Fallback>
                <p:oleObj name="Equation" r:id="rId9" imgW="126725" imgH="177415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2" y="2819400"/>
                        <a:ext cx="458788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ounded Rectangle 43"/>
          <p:cNvSpPr/>
          <p:nvPr/>
        </p:nvSpPr>
        <p:spPr>
          <a:xfrm>
            <a:off x="4144506" y="2438400"/>
            <a:ext cx="4724400" cy="12192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4" idx="2"/>
          </p:cNvCxnSpPr>
          <p:nvPr/>
        </p:nvCxnSpPr>
        <p:spPr>
          <a:xfrm>
            <a:off x="6506706" y="3657600"/>
            <a:ext cx="0" cy="762000"/>
          </a:xfrm>
          <a:prstGeom prst="straightConnector1">
            <a:avLst/>
          </a:prstGeom>
          <a:ln w="444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9085" name="Object 13"/>
          <p:cNvGraphicFramePr>
            <a:graphicFrameLocks noChangeAspect="1"/>
          </p:cNvGraphicFramePr>
          <p:nvPr/>
        </p:nvGraphicFramePr>
        <p:xfrm>
          <a:off x="4495800" y="4495800"/>
          <a:ext cx="398921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76" name="Equation" r:id="rId11" imgW="1282700" imgH="254000" progId="Equation.DSMT4">
                  <p:embed/>
                </p:oleObj>
              </mc:Choice>
              <mc:Fallback>
                <p:oleObj name="Equation" r:id="rId11" imgW="1282700" imgH="25400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495800"/>
                        <a:ext cx="3989214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51" name="Rectangle 50"/>
          <p:cNvSpPr/>
          <p:nvPr/>
        </p:nvSpPr>
        <p:spPr>
          <a:xfrm>
            <a:off x="4129008" y="2286000"/>
            <a:ext cx="472440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9086" name="Object 14"/>
          <p:cNvGraphicFramePr>
            <a:graphicFrameLocks noChangeAspect="1"/>
          </p:cNvGraphicFramePr>
          <p:nvPr/>
        </p:nvGraphicFramePr>
        <p:xfrm>
          <a:off x="4149348" y="2712661"/>
          <a:ext cx="4629150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77" name="Equation" r:id="rId13" imgW="1282700" imgH="254000" progId="Equation.DSMT4">
                  <p:embed/>
                </p:oleObj>
              </mc:Choice>
              <mc:Fallback>
                <p:oleObj name="Equation" r:id="rId13" imgW="1282700" imgH="25400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348" y="2712661"/>
                        <a:ext cx="4629150" cy="884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7" name="Object 15"/>
          <p:cNvGraphicFramePr>
            <a:graphicFrameLocks noChangeAspect="1"/>
          </p:cNvGraphicFramePr>
          <p:nvPr/>
        </p:nvGraphicFramePr>
        <p:xfrm>
          <a:off x="590550" y="3733800"/>
          <a:ext cx="80200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78" name="Equation" r:id="rId15" imgW="2222500" imgH="254000" progId="Equation.DSMT4">
                  <p:embed/>
                </p:oleObj>
              </mc:Choice>
              <mc:Fallback>
                <p:oleObj name="Equation" r:id="rId15" imgW="2222500" imgH="25400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3733800"/>
                        <a:ext cx="8020050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8" name="Object 16"/>
          <p:cNvGraphicFramePr>
            <a:graphicFrameLocks noChangeAspect="1"/>
          </p:cNvGraphicFramePr>
          <p:nvPr/>
        </p:nvGraphicFramePr>
        <p:xfrm>
          <a:off x="1598613" y="4876800"/>
          <a:ext cx="600392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79" name="Equation" r:id="rId17" imgW="1663700" imgH="444500" progId="Equation.DSMT4">
                  <p:embed/>
                </p:oleObj>
              </mc:Choice>
              <mc:Fallback>
                <p:oleObj name="Equation" r:id="rId17" imgW="1663700" imgH="444500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4876800"/>
                        <a:ext cx="600392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9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9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59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59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9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4" grpId="1" animBg="1"/>
      <p:bldP spid="5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2.5.5  Simple Model at Steady-state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0 and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Q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i="1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, concentration at steady state is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8725" name="Object 5"/>
          <p:cNvGraphicFramePr>
            <a:graphicFrameLocks noChangeAspect="1"/>
          </p:cNvGraphicFramePr>
          <p:nvPr/>
        </p:nvGraphicFramePr>
        <p:xfrm>
          <a:off x="838200" y="4800600"/>
          <a:ext cx="5105400" cy="145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1" name="Equation" r:id="rId5" imgW="1726451" imgH="482391" progId="Equation.DSMT4">
                  <p:embed/>
                </p:oleObj>
              </mc:Choice>
              <mc:Fallback>
                <p:oleObj name="Equation" r:id="rId5" imgW="1726451" imgH="482391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800600"/>
                        <a:ext cx="5105400" cy="1457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543800" y="31242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(2.9)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67600" y="5486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(2.10)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1143000" y="2743200"/>
          <a:ext cx="642302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2" name="Equation" r:id="rId7" imgW="2070100" imgH="444500" progId="Equation.DSMT4">
                  <p:embed/>
                </p:oleObj>
              </mc:Choice>
              <mc:Fallback>
                <p:oleObj name="Equation" r:id="rId7" imgW="2070100" imgH="4445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743200"/>
                        <a:ext cx="6423025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3581400" y="2057400"/>
            <a:ext cx="24384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/>
          <p:cNvSpPr/>
          <p:nvPr/>
        </p:nvSpPr>
        <p:spPr>
          <a:xfrm>
            <a:off x="3567864" y="3194050"/>
            <a:ext cx="224589" cy="2005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/>
          <p:cNvSpPr/>
          <p:nvPr/>
        </p:nvSpPr>
        <p:spPr>
          <a:xfrm>
            <a:off x="2362200" y="3930316"/>
            <a:ext cx="381000" cy="2446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/>
          <p:cNvSpPr/>
          <p:nvPr/>
        </p:nvSpPr>
        <p:spPr>
          <a:xfrm>
            <a:off x="4876800" y="2590800"/>
            <a:ext cx="990600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2.5.5  Simple Model at Steady-state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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physics, chemistry, biology)</a:t>
            </a:r>
            <a:endParaRPr lang="en-MY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4256088" y="2576513"/>
          <a:ext cx="1458912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4" name="Equation" r:id="rId5" imgW="469696" imgH="406224" progId="Equation.DSMT4">
                  <p:embed/>
                </p:oleObj>
              </mc:Choice>
              <mc:Fallback>
                <p:oleObj name="Equation" r:id="rId5" imgW="469696" imgH="406224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2576513"/>
                        <a:ext cx="1458912" cy="1323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4259719" y="2926596"/>
            <a:ext cx="457200" cy="609600"/>
          </a:xfrm>
          <a:prstGeom prst="roundRect">
            <a:avLst/>
          </a:prstGeom>
          <a:solidFill>
            <a:srgbClr val="FF0000">
              <a:alpha val="2000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604915" y="3231396"/>
            <a:ext cx="640080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8"/>
          <p:cNvSpPr txBox="1">
            <a:spLocks/>
          </p:cNvSpPr>
          <p:nvPr/>
        </p:nvSpPr>
        <p:spPr>
          <a:xfrm>
            <a:off x="936625" y="2543016"/>
            <a:ext cx="35814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lvl="0" indent="-342900">
              <a:lnSpc>
                <a:spcPct val="110000"/>
              </a:lnSpc>
            </a:pP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CONCENTRATION</a:t>
            </a:r>
          </a:p>
          <a:p>
            <a:pPr marL="342900" lvl="0" indent="-342900">
              <a:lnSpc>
                <a:spcPct val="110000"/>
              </a:lnSpc>
            </a:pPr>
            <a:endParaRPr lang="en-US" sz="9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lnSpc>
                <a:spcPct val="110000"/>
              </a:lnSpc>
            </a:pP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How polluted</a:t>
            </a:r>
          </a:p>
          <a:p>
            <a:pPr marL="342900" lvl="0" indent="-342900">
              <a:lnSpc>
                <a:spcPct val="110000"/>
              </a:lnSpc>
            </a:pP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system is</a:t>
            </a:r>
            <a:endParaRPr kumimoji="0" lang="en-MY" sz="2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090676" y="2575302"/>
            <a:ext cx="533400" cy="609600"/>
          </a:xfrm>
          <a:prstGeom prst="roundRect">
            <a:avLst/>
          </a:prstGeom>
          <a:solidFill>
            <a:srgbClr val="0000CC">
              <a:alpha val="20000"/>
            </a:srgbClr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39574" y="2895600"/>
            <a:ext cx="730230" cy="0"/>
          </a:xfrm>
          <a:prstGeom prst="straightConnector1">
            <a:avLst/>
          </a:prstGeom>
          <a:ln w="44450">
            <a:solidFill>
              <a:srgbClr val="0000CC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8"/>
          <p:cNvSpPr txBox="1">
            <a:spLocks/>
          </p:cNvSpPr>
          <p:nvPr/>
        </p:nvSpPr>
        <p:spPr>
          <a:xfrm>
            <a:off x="5943600" y="2209800"/>
            <a:ext cx="2286000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r">
              <a:lnSpc>
                <a:spcPct val="110000"/>
              </a:lnSpc>
            </a:pPr>
            <a:r>
              <a:rPr lang="en-US" sz="2600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LOADING</a:t>
            </a:r>
          </a:p>
          <a:p>
            <a:pPr marL="342900" lvl="0" indent="-342900" algn="r">
              <a:lnSpc>
                <a:spcPct val="110000"/>
              </a:lnSpc>
            </a:pPr>
            <a:endParaRPr lang="en-US" sz="8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r">
              <a:lnSpc>
                <a:spcPct val="110000"/>
              </a:lnSpc>
            </a:pPr>
            <a:r>
              <a:rPr lang="en-US" sz="2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 rate of</a:t>
            </a:r>
            <a:br>
              <a:rPr lang="en-US" sz="2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pollutant </a:t>
            </a:r>
          </a:p>
          <a:p>
            <a:pPr marL="342900" lvl="0" indent="-342900" algn="r">
              <a:lnSpc>
                <a:spcPct val="110000"/>
              </a:lnSpc>
            </a:pPr>
            <a:r>
              <a:rPr lang="en-US" sz="2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discharge</a:t>
            </a:r>
            <a:endParaRPr kumimoji="0" lang="en-MY" sz="2600" b="0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150604" y="3413502"/>
            <a:ext cx="457200" cy="472698"/>
          </a:xfrm>
          <a:prstGeom prst="roundRect">
            <a:avLst/>
          </a:prstGeom>
          <a:solidFill>
            <a:srgbClr val="00CC00">
              <a:alpha val="20000"/>
            </a:srgbClr>
          </a:solidFill>
          <a:ln w="508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94702" y="3886200"/>
            <a:ext cx="1290" cy="581184"/>
          </a:xfrm>
          <a:prstGeom prst="straightConnector1">
            <a:avLst/>
          </a:prstGeom>
          <a:ln w="44450">
            <a:solidFill>
              <a:srgbClr val="00CC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8"/>
          <p:cNvSpPr txBox="1">
            <a:spLocks/>
          </p:cNvSpPr>
          <p:nvPr/>
        </p:nvSpPr>
        <p:spPr>
          <a:xfrm>
            <a:off x="2819400" y="4495800"/>
            <a:ext cx="49530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ctr">
              <a:lnSpc>
                <a:spcPct val="110000"/>
              </a:lnSpc>
            </a:pPr>
            <a:r>
              <a:rPr lang="en-US" sz="26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ASSIMILATION FACTOR</a:t>
            </a:r>
          </a:p>
          <a:p>
            <a:pPr marL="342900" lvl="0" indent="-342900" algn="ctr">
              <a:lnSpc>
                <a:spcPct val="110000"/>
              </a:lnSpc>
            </a:pPr>
            <a:endParaRPr lang="en-US" sz="800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ctr">
              <a:lnSpc>
                <a:spcPct val="110000"/>
              </a:lnSpc>
            </a:pPr>
            <a:r>
              <a:rPr lang="en-US" sz="2600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How physics, chemistry and biology convert the loading rate into concentration</a:t>
            </a:r>
            <a:endParaRPr kumimoji="0" lang="en-MY" sz="2600" b="0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0" grpId="0" animBg="1"/>
      <p:bldP spid="22" grpId="0"/>
      <p:bldP spid="23" grpId="0" animBg="1"/>
      <p:bldP spid="2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2.5.5  Simple Model at Steady-state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The number </a:t>
            </a:r>
            <a:r>
              <a:rPr lang="en-MY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MY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MY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V</a:t>
            </a: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MY" i="1" dirty="0" err="1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vA</a:t>
            </a:r>
            <a:r>
              <a:rPr lang="en-MY" i="1" baseline="-25000" dirty="0" err="1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with unit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/s is called the </a:t>
            </a:r>
            <a:r>
              <a:rPr lang="en-MY" b="1" dirty="0" smtClean="0">
                <a:latin typeface="Times New Roman" pitchFamily="18" charset="0"/>
                <a:cs typeface="Times New Roman" pitchFamily="18" charset="0"/>
              </a:rPr>
              <a:t>assimilation factor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If the function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   consists of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QC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only,            i.e.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= 0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indent="-1588"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then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9749" name="Object 5"/>
          <p:cNvGraphicFramePr>
            <a:graphicFrameLocks noChangeAspect="1"/>
          </p:cNvGraphicFramePr>
          <p:nvPr/>
        </p:nvGraphicFramePr>
        <p:xfrm>
          <a:off x="3324726" y="2590800"/>
          <a:ext cx="620990" cy="63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24" name="Equation" r:id="rId5" imgW="177569" imgH="202936" progId="Equation.DSMT4">
                  <p:embed/>
                </p:oleObj>
              </mc:Choice>
              <mc:Fallback>
                <p:oleObj name="Equation" r:id="rId5" imgW="177569" imgH="202936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4726" y="2590800"/>
                        <a:ext cx="620990" cy="63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9750" name="Object 6"/>
          <p:cNvGraphicFramePr>
            <a:graphicFrameLocks noChangeAspect="1"/>
          </p:cNvGraphicFramePr>
          <p:nvPr/>
        </p:nvGraphicFramePr>
        <p:xfrm>
          <a:off x="838200" y="4648200"/>
          <a:ext cx="778212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25" name="Equation" r:id="rId7" imgW="2540000" imgH="431800" progId="Equation.DSMT4">
                  <p:embed/>
                </p:oleObj>
              </mc:Choice>
              <mc:Fallback>
                <p:oleObj name="Equation" r:id="rId7" imgW="2540000" imgH="431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648200"/>
                        <a:ext cx="7782128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6" name="Rectangle 15"/>
          <p:cNvSpPr/>
          <p:nvPr/>
        </p:nvSpPr>
        <p:spPr>
          <a:xfrm>
            <a:off x="2074188" y="4602996"/>
            <a:ext cx="685800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ter-benefits.jpg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219200"/>
            <a:ext cx="9144000" cy="563880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20320"/>
            <a:ext cx="73914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Domestic Consumption 2014-2015 </a:t>
            </a:r>
            <a:b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Source: National Water Services Commission, 2016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219200"/>
            <a:ext cx="5221644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2590801"/>
            <a:ext cx="3962400" cy="2310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0" y="3962400"/>
            <a:ext cx="5181600" cy="304800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2.5.5  Simple Model at Steady-state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03429"/>
            <a:ext cx="8229600" cy="476877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Ratio                              reflects treatment level 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achieved after wastewater flowed thru the lake;</a:t>
            </a:r>
          </a:p>
          <a:p>
            <a:pPr>
              <a:spcBef>
                <a:spcPts val="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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the term</a:t>
            </a:r>
          </a:p>
          <a:p>
            <a:pPr>
              <a:spcBef>
                <a:spcPts val="1800"/>
              </a:spcBef>
            </a:pPr>
            <a:endParaRPr lang="en-MY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  <a:p>
            <a:pPr indent="-1588"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is coined treatment factor (transfer coefficient).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endParaRPr lang="en-MY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1795" name="Object 3"/>
          <p:cNvGraphicFramePr>
            <a:graphicFrameLocks noChangeAspect="1"/>
          </p:cNvGraphicFramePr>
          <p:nvPr/>
        </p:nvGraphicFramePr>
        <p:xfrm>
          <a:off x="1660902" y="1249542"/>
          <a:ext cx="3124200" cy="1112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19" name="Equation" r:id="rId5" imgW="1257300" imgH="431800" progId="Equation.DSMT4">
                  <p:embed/>
                </p:oleObj>
              </mc:Choice>
              <mc:Fallback>
                <p:oleObj name="Equation" r:id="rId5" imgW="1257300" imgH="4318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902" y="1249542"/>
                        <a:ext cx="3124200" cy="11126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4" name="Object 6"/>
          <p:cNvGraphicFramePr>
            <a:graphicFrameLocks noChangeAspect="1"/>
          </p:cNvGraphicFramePr>
          <p:nvPr/>
        </p:nvGraphicFramePr>
        <p:xfrm>
          <a:off x="3124200" y="3733800"/>
          <a:ext cx="38608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20" name="Equation" r:id="rId7" imgW="1422400" imgH="431800" progId="Equation.DSMT4">
                  <p:embed/>
                </p:oleObj>
              </mc:Choice>
              <mc:Fallback>
                <p:oleObj name="Equation" r:id="rId7" imgW="1422400" imgH="431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733800"/>
                        <a:ext cx="386080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Treatment Pond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Untitl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371600"/>
            <a:ext cx="9144000" cy="517451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2.5.5  Simple Model at Steady-state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03429"/>
            <a:ext cx="8229600" cy="126357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Treatment level  achieved after wastewater flowed thru the lake.</a:t>
            </a: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2192866" y="4778672"/>
            <a:ext cx="4625976" cy="1692276"/>
          </a:xfrm>
          <a:custGeom>
            <a:avLst/>
            <a:gdLst>
              <a:gd name="G0" fmla="+- 4610 0 0"/>
              <a:gd name="G1" fmla="+- 21600 0 4610"/>
              <a:gd name="G2" fmla="*/ 4610 1 2"/>
              <a:gd name="G3" fmla="+- 21600 0 G2"/>
              <a:gd name="G4" fmla="+/ 4610 21600 2"/>
              <a:gd name="G5" fmla="+/ G1 0 2"/>
              <a:gd name="G6" fmla="*/ 21600 21600 4610"/>
              <a:gd name="G7" fmla="*/ G6 1 2"/>
              <a:gd name="G8" fmla="+- 21600 0 G7"/>
              <a:gd name="G9" fmla="*/ 21600 1 2"/>
              <a:gd name="G10" fmla="+- 4610 0 G9"/>
              <a:gd name="G11" fmla="?: G10 G8 0"/>
              <a:gd name="G12" fmla="?: G10 G7 21600"/>
              <a:gd name="T0" fmla="*/ 19295 w 21600"/>
              <a:gd name="T1" fmla="*/ 10800 h 21600"/>
              <a:gd name="T2" fmla="*/ 10800 w 21600"/>
              <a:gd name="T3" fmla="*/ 21600 h 21600"/>
              <a:gd name="T4" fmla="*/ 2305 w 21600"/>
              <a:gd name="T5" fmla="*/ 10800 h 21600"/>
              <a:gd name="T6" fmla="*/ 10800 w 21600"/>
              <a:gd name="T7" fmla="*/ 0 h 21600"/>
              <a:gd name="T8" fmla="*/ 4105 w 21600"/>
              <a:gd name="T9" fmla="*/ 4105 h 21600"/>
              <a:gd name="T10" fmla="*/ 17495 w 21600"/>
              <a:gd name="T11" fmla="*/ 174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610" y="21600"/>
                </a:lnTo>
                <a:lnTo>
                  <a:pt x="16990" y="21600"/>
                </a:lnTo>
                <a:lnTo>
                  <a:pt x="21600" y="0"/>
                </a:lnTo>
                <a:close/>
              </a:path>
            </a:pathLst>
          </a:custGeom>
          <a:gradFill flip="none" rotWithShape="1">
            <a:gsLst>
              <a:gs pos="0">
                <a:srgbClr val="2D6BB5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1850316" y="4245272"/>
            <a:ext cx="5257800" cy="22098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508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787861" y="6455063"/>
            <a:ext cx="1686264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888916" y="6285380"/>
            <a:ext cx="1578684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38800" y="6370047"/>
            <a:ext cx="1828800" cy="0"/>
          </a:xfrm>
          <a:prstGeom prst="line">
            <a:avLst/>
          </a:prstGeom>
          <a:ln w="1143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621716" y="4092872"/>
            <a:ext cx="571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762000" y="3770780"/>
            <a:ext cx="1208442" cy="65352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95865" y="3693522"/>
            <a:ext cx="1208442" cy="653526"/>
          </a:xfrm>
          <a:prstGeom prst="line">
            <a:avLst/>
          </a:prstGeom>
          <a:ln w="127000">
            <a:solidFill>
              <a:srgbClr val="2D6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974306" y="4306752"/>
            <a:ext cx="313268" cy="533400"/>
          </a:xfrm>
          <a:prstGeom prst="line">
            <a:avLst/>
          </a:prstGeom>
          <a:ln w="95250">
            <a:solidFill>
              <a:srgbClr val="2D6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1796" name="Object 4"/>
          <p:cNvGraphicFramePr>
            <a:graphicFrameLocks noChangeAspect="1"/>
          </p:cNvGraphicFramePr>
          <p:nvPr/>
        </p:nvGraphicFramePr>
        <p:xfrm>
          <a:off x="1295400" y="3297238"/>
          <a:ext cx="6635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35" name="Equation" r:id="rId5" imgW="266584" imgH="228501" progId="Equation.DSMT4">
                  <p:embed/>
                </p:oleObj>
              </mc:Choice>
              <mc:Fallback>
                <p:oleObj name="Equation" r:id="rId5" imgW="266584" imgH="228501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297238"/>
                        <a:ext cx="663575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7" name="Object 5"/>
          <p:cNvGraphicFramePr>
            <a:graphicFrameLocks noChangeAspect="1"/>
          </p:cNvGraphicFramePr>
          <p:nvPr/>
        </p:nvGraphicFramePr>
        <p:xfrm>
          <a:off x="6400800" y="5440363"/>
          <a:ext cx="24638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36" name="Equation" r:id="rId7" imgW="990170" imgH="253890" progId="Equation.DSMT4">
                  <p:embed/>
                </p:oleObj>
              </mc:Choice>
              <mc:Fallback>
                <p:oleObj name="Equation" r:id="rId7" imgW="990170" imgH="25389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5440363"/>
                        <a:ext cx="2463800" cy="65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8" name="Object 6"/>
          <p:cNvGraphicFramePr>
            <a:graphicFrameLocks noChangeAspect="1"/>
          </p:cNvGraphicFramePr>
          <p:nvPr/>
        </p:nvGraphicFramePr>
        <p:xfrm>
          <a:off x="3929063" y="5029200"/>
          <a:ext cx="9477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37" name="Equation" r:id="rId9" imgW="380835" imgH="253890" progId="Equation.DSMT4">
                  <p:embed/>
                </p:oleObj>
              </mc:Choice>
              <mc:Fallback>
                <p:oleObj name="Equation" r:id="rId9" imgW="380835" imgH="25389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3" y="5029200"/>
                        <a:ext cx="947737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6705600" y="4876800"/>
            <a:ext cx="2057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MY" sz="3200" i="1" dirty="0" err="1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3200" i="1" baseline="-25000" dirty="0" err="1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sz="32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= 0.1 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33600" y="3124200"/>
            <a:ext cx="3200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90 % of the waste from inflow have been eliminated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867400" y="3110805"/>
            <a:ext cx="3276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8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10 % of waste are left in the water that flows out of the lake</a:t>
            </a:r>
            <a:endParaRPr lang="en-US" sz="2800" dirty="0">
              <a:solidFill>
                <a:srgbClr val="00009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Treatment factor/ </a:t>
            </a:r>
            <a:b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Transfer coefficient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34290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specifies how the system input </a:t>
            </a:r>
            <a:r>
              <a:rPr lang="en-MY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i="1" baseline="-25000" dirty="0" err="1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is transformed or “transferred” to an output (as represented by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spcBef>
                <a:spcPts val="1800"/>
              </a:spcBef>
            </a:pP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is a number without any unit or dimension;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Numerator = denominator =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/s.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0772" name="Object 4"/>
          <p:cNvGraphicFramePr>
            <a:graphicFrameLocks noChangeAspect="1"/>
          </p:cNvGraphicFramePr>
          <p:nvPr/>
        </p:nvGraphicFramePr>
        <p:xfrm>
          <a:off x="2071688" y="1447800"/>
          <a:ext cx="4152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5" name="Equation" r:id="rId5" imgW="1422400" imgH="431800" progId="Equation.DSMT4">
                  <p:embed/>
                </p:oleObj>
              </mc:Choice>
              <mc:Fallback>
                <p:oleObj name="Equation" r:id="rId5" imgW="1422400" imgH="431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1447800"/>
                        <a:ext cx="4152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86600" y="18288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(2.11)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Treatment factor/ </a:t>
            </a:r>
            <a:b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Transfer coefficient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34290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&lt;&lt; 1: lake’s removal mechanisms will greatly reduce lake’s pollutant level, i.e. great assimilative capacity;</a:t>
            </a:r>
          </a:p>
          <a:p>
            <a:pPr>
              <a:spcBef>
                <a:spcPts val="1800"/>
              </a:spcBef>
            </a:pP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1: lake’s removal mechanisms are weak relative to its supply mechanism, i.e. assimilative capacity is minimal.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0772" name="Object 4"/>
          <p:cNvGraphicFramePr>
            <a:graphicFrameLocks noChangeAspect="1"/>
          </p:cNvGraphicFramePr>
          <p:nvPr/>
        </p:nvGraphicFramePr>
        <p:xfrm>
          <a:off x="2590800" y="1447800"/>
          <a:ext cx="311447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1" name="Equation" r:id="rId5" imgW="1066800" imgH="431800" progId="Equation.DSMT4">
                  <p:embed/>
                </p:oleObj>
              </mc:Choice>
              <mc:Fallback>
                <p:oleObj name="Equation" r:id="rId5" imgW="1066800" imgH="431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447800"/>
                        <a:ext cx="3114472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86600" y="18288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(2.11)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4572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Treatment factor/ </a:t>
            </a:r>
            <a:b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Transfer coefficient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5626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Evaluate lake’s assimilative capacity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Assimilation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for large values of reaction rate, settling velocity, volume, and area;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Flow in both the numerator and the denominator acts to both </a:t>
            </a:r>
            <a:r>
              <a:rPr lang="en-MY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and </a:t>
            </a:r>
            <a:r>
              <a:rPr lang="en-MY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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assimilation;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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assimilation = flushing of pollutant through the lake’s outlet;</a:t>
            </a:r>
          </a:p>
          <a:p>
            <a:pPr>
              <a:spcBef>
                <a:spcPts val="1800"/>
              </a:spcBef>
            </a:pPr>
            <a:r>
              <a:rPr lang="en-MY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</a:t>
            </a:r>
            <a:r>
              <a:rPr lang="en-MY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assimilation = delivery of pollutant via lake’s inflow.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9313" name="Object 1"/>
          <p:cNvGraphicFramePr>
            <a:graphicFrameLocks noChangeAspect="1"/>
          </p:cNvGraphicFramePr>
          <p:nvPr/>
        </p:nvGraphicFramePr>
        <p:xfrm>
          <a:off x="5778957" y="-30996"/>
          <a:ext cx="2897094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26" name="Equation" r:id="rId5" imgW="1054100" imgH="431800" progId="Equation.DSMT4">
                  <p:embed/>
                </p:oleObj>
              </mc:Choice>
              <mc:Fallback>
                <p:oleObj name="Equation" r:id="rId5" imgW="1054100" imgH="431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957" y="-30996"/>
                        <a:ext cx="2897094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Residence Time </a:t>
            </a:r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</a:t>
            </a:r>
            <a:r>
              <a:rPr lang="en-US" sz="4000" b="1" i="1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w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2667000"/>
            <a:ext cx="8382000" cy="4038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amount of time required for the outflow to replace the quantity of water in the lake;</a:t>
            </a:r>
            <a:endParaRPr lang="en-MY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measure of the lake’s flushing rate;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Large volume + small flow                                    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 = long residence time, i.e. slow flusher; </a:t>
            </a:r>
          </a:p>
          <a:p>
            <a:pPr>
              <a:spcBef>
                <a:spcPts val="12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Small volume + large flow                                   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 = short residence time, i.e. fast flusher.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4865" name="Object 1"/>
          <p:cNvGraphicFramePr>
            <a:graphicFrameLocks noChangeAspect="1"/>
          </p:cNvGraphicFramePr>
          <p:nvPr/>
        </p:nvGraphicFramePr>
        <p:xfrm>
          <a:off x="2895600" y="1295400"/>
          <a:ext cx="1524000" cy="136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8" name="Equation" r:id="rId5" imgW="469900" imgH="419100" progId="Equation.DSMT4">
                  <p:embed/>
                </p:oleObj>
              </mc:Choice>
              <mc:Fallback>
                <p:oleObj name="Equation" r:id="rId5" imgW="469900" imgH="4191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295400"/>
                        <a:ext cx="1524000" cy="13684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086600" y="17526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(2.12)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Pollutant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Residence Time </a:t>
            </a:r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</a:t>
            </a:r>
            <a:r>
              <a:rPr lang="en-US" sz="4000" b="1" i="1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276600"/>
            <a:ext cx="8382000" cy="34290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amount of time that the pollutant would stay or “reside” in a system;</a:t>
            </a:r>
            <a:endParaRPr lang="en-MY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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is affected by reactions and settling in addition to the outflow.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86600" y="19812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(2.13)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5891" name="Object 3"/>
          <p:cNvGraphicFramePr>
            <a:graphicFrameLocks noChangeAspect="1"/>
          </p:cNvGraphicFramePr>
          <p:nvPr/>
        </p:nvGraphicFramePr>
        <p:xfrm>
          <a:off x="2438400" y="1524000"/>
          <a:ext cx="348863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4" name="Equation" r:id="rId5" imgW="1117600" imgH="431800" progId="Equation.DSMT4">
                  <p:embed/>
                </p:oleObj>
              </mc:Choice>
              <mc:Fallback>
                <p:oleObj name="Equation" r:id="rId5" imgW="1117600" imgH="431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524000"/>
                        <a:ext cx="3488635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33400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MY" sz="3000" dirty="0" smtClean="0">
                <a:latin typeface="Times New Roman" pitchFamily="18" charset="0"/>
                <a:cs typeface="Times New Roman" pitchFamily="18" charset="0"/>
              </a:rPr>
              <a:t>A lake has the following characteristics: </a:t>
            </a: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Trapezoid 29"/>
          <p:cNvSpPr/>
          <p:nvPr/>
        </p:nvSpPr>
        <p:spPr>
          <a:xfrm rot="10800000">
            <a:off x="772890" y="4571999"/>
            <a:ext cx="4448628" cy="1905000"/>
          </a:xfrm>
          <a:prstGeom prst="trapezoid">
            <a:avLst>
              <a:gd name="adj" fmla="val 42959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 rot="10800000">
            <a:off x="420918" y="3806369"/>
            <a:ext cx="5105400" cy="2667000"/>
          </a:xfrm>
          <a:prstGeom prst="trapezoid">
            <a:avLst>
              <a:gd name="adj" fmla="val 4295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800" y="3697511"/>
            <a:ext cx="5334000" cy="337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8"/>
          <p:cNvSpPr txBox="1">
            <a:spLocks/>
          </p:cNvSpPr>
          <p:nvPr/>
        </p:nvSpPr>
        <p:spPr>
          <a:xfrm>
            <a:off x="1487718" y="5257800"/>
            <a:ext cx="1636482" cy="613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175" marR="0" lvl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</a:t>
            </a:r>
            <a:r>
              <a:rPr kumimoji="0" lang="en-MY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10</a:t>
            </a:r>
            <a:r>
              <a:rPr kumimoji="0" lang="en-MY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5 </a:t>
            </a:r>
            <a:r>
              <a:rPr kumimoji="0" lang="en-MY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kumimoji="0" lang="en-MY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</a:p>
          <a:p>
            <a:pPr marL="3175" marR="0" lvl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MY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392718" y="4568369"/>
            <a:ext cx="0" cy="188366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8"/>
          <p:cNvSpPr txBox="1">
            <a:spLocks/>
          </p:cNvSpPr>
          <p:nvPr/>
        </p:nvSpPr>
        <p:spPr>
          <a:xfrm>
            <a:off x="3327090" y="5029200"/>
            <a:ext cx="1563918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175" lvl="0" algn="ctr">
              <a:spcBef>
                <a:spcPts val="1800"/>
              </a:spcBef>
            </a:pPr>
            <a:r>
              <a:rPr lang="en-MY" sz="240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MY" sz="2400" dirty="0" smtClean="0">
                <a:latin typeface="Times New Roman" pitchFamily="18" charset="0"/>
                <a:cs typeface="Times New Roman" pitchFamily="18" charset="0"/>
              </a:rPr>
              <a:t> = 2.5 m</a:t>
            </a:r>
            <a:endParaRPr kumimoji="0" lang="en-MY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943600" y="4648200"/>
            <a:ext cx="2667000" cy="1676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8"/>
          <p:cNvSpPr txBox="1">
            <a:spLocks/>
          </p:cNvSpPr>
          <p:nvPr/>
        </p:nvSpPr>
        <p:spPr>
          <a:xfrm>
            <a:off x="6217404" y="5228094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175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MY" sz="24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</a:t>
            </a:r>
            <a:r>
              <a:rPr kumimoji="0" lang="en-MY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4 × 10</a:t>
            </a:r>
            <a:r>
              <a:rPr kumimoji="0" lang="en-MY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4</a:t>
            </a:r>
            <a:r>
              <a:rPr kumimoji="0" lang="en-MY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m</a:t>
            </a:r>
            <a:r>
              <a:rPr kumimoji="0" lang="en-MY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endParaRPr kumimoji="0" lang="en-MY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6934200" y="2209800"/>
            <a:ext cx="1676400" cy="121920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/>
          <p:cNvSpPr/>
          <p:nvPr/>
        </p:nvSpPr>
        <p:spPr>
          <a:xfrm>
            <a:off x="6926580" y="2529840"/>
            <a:ext cx="228600" cy="89916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/>
          <p:cNvSpPr/>
          <p:nvPr/>
        </p:nvSpPr>
        <p:spPr>
          <a:xfrm flipH="1">
            <a:off x="8458200" y="2232660"/>
            <a:ext cx="160020" cy="11963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6934200" y="2514600"/>
            <a:ext cx="236220" cy="9220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8458200" y="2209800"/>
            <a:ext cx="152400" cy="1066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305800" y="2529840"/>
            <a:ext cx="0" cy="8991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Triangle 70"/>
          <p:cNvSpPr/>
          <p:nvPr/>
        </p:nvSpPr>
        <p:spPr>
          <a:xfrm flipH="1">
            <a:off x="8210550" y="2590800"/>
            <a:ext cx="107950" cy="806450"/>
          </a:xfrm>
          <a:prstGeom prst="rtTriangle">
            <a:avLst/>
          </a:prstGeom>
          <a:solidFill>
            <a:srgbClr val="3B669B"/>
          </a:solidFill>
          <a:ln>
            <a:solidFill>
              <a:srgbClr val="3B66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8176260" y="2514600"/>
            <a:ext cx="129540" cy="914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ight Triangle 72"/>
          <p:cNvSpPr/>
          <p:nvPr/>
        </p:nvSpPr>
        <p:spPr>
          <a:xfrm flipH="1">
            <a:off x="8054340" y="3253740"/>
            <a:ext cx="480060" cy="24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8168640" y="3268980"/>
            <a:ext cx="297180" cy="1600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7772400" y="1875294"/>
            <a:ext cx="0" cy="5334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8"/>
          <p:cNvSpPr txBox="1">
            <a:spLocks/>
          </p:cNvSpPr>
          <p:nvPr/>
        </p:nvSpPr>
        <p:spPr>
          <a:xfrm>
            <a:off x="6903204" y="1446510"/>
            <a:ext cx="22098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175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MY" sz="24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</a:t>
            </a:r>
            <a:r>
              <a:rPr kumimoji="0" lang="en-MY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4 × 10</a:t>
            </a:r>
            <a:r>
              <a:rPr kumimoji="0" lang="en-MY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4</a:t>
            </a:r>
            <a:r>
              <a:rPr kumimoji="0" lang="en-MY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m</a:t>
            </a:r>
            <a:r>
              <a:rPr kumimoji="0" lang="en-MY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endParaRPr kumimoji="0" lang="en-MY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8" name="Content Placeholder 8"/>
          <p:cNvSpPr txBox="1">
            <a:spLocks/>
          </p:cNvSpPr>
          <p:nvPr/>
        </p:nvSpPr>
        <p:spPr>
          <a:xfrm>
            <a:off x="457200" y="19050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0957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(I) volume </a:t>
            </a:r>
            <a:r>
              <a:rPr kumimoji="0" lang="en-MY" sz="3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10</a:t>
            </a:r>
            <a:r>
              <a:rPr kumimoji="0" lang="en-MY" sz="3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5 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kumimoji="0" lang="en-MY" sz="3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 </a:t>
            </a:r>
          </a:p>
        </p:txBody>
      </p:sp>
      <p:sp>
        <p:nvSpPr>
          <p:cNvPr id="79" name="Content Placeholder 8"/>
          <p:cNvSpPr txBox="1">
            <a:spLocks/>
          </p:cNvSpPr>
          <p:nvPr/>
        </p:nvSpPr>
        <p:spPr>
          <a:xfrm>
            <a:off x="457200" y="2514600"/>
            <a:ext cx="83820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0957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(II) surface area </a:t>
            </a:r>
            <a:r>
              <a:rPr kumimoji="0" lang="en-MY" sz="3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MY" sz="30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4 × 10</a:t>
            </a:r>
            <a:r>
              <a:rPr kumimoji="0" lang="en-MY" sz="3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4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m</a:t>
            </a:r>
            <a:r>
              <a:rPr kumimoji="0" lang="en-MY" sz="3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and </a:t>
            </a:r>
          </a:p>
        </p:txBody>
      </p:sp>
      <p:sp>
        <p:nvSpPr>
          <p:cNvPr id="80" name="Content Placeholder 8"/>
          <p:cNvSpPr txBox="1">
            <a:spLocks/>
          </p:cNvSpPr>
          <p:nvPr/>
        </p:nvSpPr>
        <p:spPr>
          <a:xfrm>
            <a:off x="457200" y="3124200"/>
            <a:ext cx="8382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0957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(III) mean depth </a:t>
            </a:r>
            <a:r>
              <a:rPr kumimoji="0" lang="en-MY" sz="3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</a:t>
            </a:r>
            <a:r>
              <a:rPr kumimoji="0" lang="en-MY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2.5 m.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 animBg="1"/>
      <p:bldP spid="38" grpId="0"/>
      <p:bldP spid="77" grpId="0"/>
      <p:bldP spid="78" grpId="0"/>
      <p:bldP spid="79" grpId="0"/>
      <p:bldP spid="8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6350" y="2133600"/>
            <a:ext cx="39814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52578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Inflow and outflow are measured as </a:t>
            </a:r>
            <a:r>
              <a:rPr lang="en-MY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= 10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/h.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This lake receives waste input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that does not undergo </a:t>
            </a:r>
            <a:br>
              <a:rPr lang="en-MY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sedimentation from three sources: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MY" dirty="0" err="1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) industrial waste at rate of 100 kg/h,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(ii) inflow with concentration 10 mg/L and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(iii) atmospheric flux </a:t>
            </a:r>
            <a:r>
              <a:rPr lang="en-MY" i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= 1 g/m</a:t>
            </a:r>
            <a:r>
              <a:rPr lang="en-MY" baseline="300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/h.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This waste decays at the rate of 0.20 h</a:t>
            </a:r>
            <a:r>
              <a:rPr lang="en-MY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2930" name="Object 2"/>
          <p:cNvGraphicFramePr>
            <a:graphicFrameLocks noChangeAspect="1"/>
          </p:cNvGraphicFramePr>
          <p:nvPr/>
        </p:nvGraphicFramePr>
        <p:xfrm>
          <a:off x="6534150" y="2209800"/>
          <a:ext cx="3238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69" name="Equation" r:id="rId6" imgW="152268" imgH="203024" progId="Equation.DSMT4">
                  <p:embed/>
                </p:oleObj>
              </mc:Choice>
              <mc:Fallback>
                <p:oleObj name="Equation" r:id="rId6" imgW="152268" imgH="203024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150" y="2209800"/>
                        <a:ext cx="323850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1" name="Object 3"/>
          <p:cNvGraphicFramePr>
            <a:graphicFrameLocks noChangeAspect="1"/>
          </p:cNvGraphicFramePr>
          <p:nvPr/>
        </p:nvGraphicFramePr>
        <p:xfrm>
          <a:off x="8458200" y="3352800"/>
          <a:ext cx="3238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70" name="Equation" r:id="rId8" imgW="152268" imgH="203024" progId="Equation.DSMT4">
                  <p:embed/>
                </p:oleObj>
              </mc:Choice>
              <mc:Fallback>
                <p:oleObj name="Equation" r:id="rId8" imgW="152268" imgH="203024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3352800"/>
                        <a:ext cx="323850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2" name="Object 4"/>
          <p:cNvGraphicFramePr>
            <a:graphicFrameLocks noChangeAspect="1"/>
          </p:cNvGraphicFramePr>
          <p:nvPr/>
        </p:nvGraphicFramePr>
        <p:xfrm>
          <a:off x="6400799" y="3048000"/>
          <a:ext cx="176645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71" name="Equation" r:id="rId9" imgW="761669" imgH="228501" progId="Equation.DSMT4">
                  <p:embed/>
                </p:oleObj>
              </mc:Choice>
              <mc:Fallback>
                <p:oleObj name="Equation" r:id="rId9" imgW="761669" imgH="228501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799" y="3048000"/>
                        <a:ext cx="176645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11430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Ulu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Muda</a:t>
            </a:r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Kedah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0098" name="Picture 2" descr="http://www.malaysiasite.nl/images/mud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3393" y="1219200"/>
            <a:ext cx="3460607" cy="1981199"/>
          </a:xfrm>
          <a:prstGeom prst="rect">
            <a:avLst/>
          </a:prstGeom>
          <a:noFill/>
        </p:spPr>
      </p:pic>
      <p:pic>
        <p:nvPicPr>
          <p:cNvPr id="260100" name="Picture 4" descr="zlatdeforestation Vermont: Long term forest resiliency is threatened by chainsaws that mimc natural forest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077208"/>
            <a:ext cx="4419600" cy="2780792"/>
          </a:xfrm>
          <a:prstGeom prst="rect">
            <a:avLst/>
          </a:prstGeom>
          <a:noFill/>
        </p:spPr>
      </p:pic>
      <p:pic>
        <p:nvPicPr>
          <p:cNvPr id="260102" name="Picture 6" descr="deforestation Vermont: Long term forest resiliency is threatened by chainsaws that mimc natural forest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81500" y="4152900"/>
            <a:ext cx="4762500" cy="2705100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Penang is "water-stressed";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Supply from its main source 80%: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Ulu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catchment area.</a:t>
            </a:r>
          </a:p>
          <a:p>
            <a:pPr>
              <a:spcBef>
                <a:spcPts val="1800"/>
              </a:spcBef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Ulu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being threatened by illegal logging.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0" name="AutoShape 8"/>
          <p:cNvSpPr>
            <a:spLocks noChangeArrowheads="1"/>
          </p:cNvSpPr>
          <p:nvPr/>
        </p:nvSpPr>
        <p:spPr bwMode="auto">
          <a:xfrm>
            <a:off x="2171700" y="4274820"/>
            <a:ext cx="4419600" cy="1905000"/>
          </a:xfrm>
          <a:custGeom>
            <a:avLst/>
            <a:gdLst>
              <a:gd name="G0" fmla="+- 3828 0 0"/>
              <a:gd name="G1" fmla="+- 21600 0 3828"/>
              <a:gd name="G2" fmla="*/ 3828 1 2"/>
              <a:gd name="G3" fmla="+- 21600 0 G2"/>
              <a:gd name="G4" fmla="+/ 3828 21600 2"/>
              <a:gd name="G5" fmla="+/ G1 0 2"/>
              <a:gd name="G6" fmla="*/ 21600 21600 3828"/>
              <a:gd name="G7" fmla="*/ G6 1 2"/>
              <a:gd name="G8" fmla="+- 21600 0 G7"/>
              <a:gd name="G9" fmla="*/ 21600 1 2"/>
              <a:gd name="G10" fmla="+- 3828 0 G9"/>
              <a:gd name="G11" fmla="?: G10 G8 0"/>
              <a:gd name="G12" fmla="?: G10 G7 21600"/>
              <a:gd name="T0" fmla="*/ 19686 w 21600"/>
              <a:gd name="T1" fmla="*/ 10800 h 21600"/>
              <a:gd name="T2" fmla="*/ 10800 w 21600"/>
              <a:gd name="T3" fmla="*/ 21600 h 21600"/>
              <a:gd name="T4" fmla="*/ 1914 w 21600"/>
              <a:gd name="T5" fmla="*/ 10800 h 21600"/>
              <a:gd name="T6" fmla="*/ 10800 w 21600"/>
              <a:gd name="T7" fmla="*/ 0 h 21600"/>
              <a:gd name="T8" fmla="*/ 3714 w 21600"/>
              <a:gd name="T9" fmla="*/ 3714 h 21600"/>
              <a:gd name="T10" fmla="*/ 17886 w 21600"/>
              <a:gd name="T11" fmla="*/ 17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828" y="21600"/>
                </a:lnTo>
                <a:lnTo>
                  <a:pt x="17772" y="21600"/>
                </a:lnTo>
                <a:lnTo>
                  <a:pt x="2160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rgbClr val="548DD4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rapezoid 14"/>
          <p:cNvSpPr/>
          <p:nvPr/>
        </p:nvSpPr>
        <p:spPr>
          <a:xfrm rot="10800000">
            <a:off x="1828800" y="3505200"/>
            <a:ext cx="5105400" cy="2667000"/>
          </a:xfrm>
          <a:prstGeom prst="trapezoid">
            <a:avLst>
              <a:gd name="adj" fmla="val 4295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12682" y="3429000"/>
            <a:ext cx="533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713014" y="3381828"/>
            <a:ext cx="2487386" cy="2057400"/>
          </a:xfrm>
          <a:prstGeom prst="arc">
            <a:avLst>
              <a:gd name="adj1" fmla="val 16200000"/>
              <a:gd name="adj2" fmla="val 21494750"/>
            </a:avLst>
          </a:prstGeom>
          <a:ln w="1270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>
            <a:off x="698500" y="3381828"/>
            <a:ext cx="2590800" cy="2057400"/>
          </a:xfrm>
          <a:prstGeom prst="arc">
            <a:avLst>
              <a:gd name="adj1" fmla="val 16200000"/>
              <a:gd name="adj2" fmla="val 21489687"/>
            </a:avLst>
          </a:prstGeom>
          <a:ln w="1270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>
            <a:off x="727528" y="3381828"/>
            <a:ext cx="2362200" cy="2057400"/>
          </a:xfrm>
          <a:prstGeom prst="arc">
            <a:avLst>
              <a:gd name="adj1" fmla="val 16200000"/>
              <a:gd name="adj2" fmla="val 21296104"/>
            </a:avLst>
          </a:prstGeom>
          <a:ln w="1270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715000" y="6172200"/>
            <a:ext cx="16002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67400" y="5943600"/>
            <a:ext cx="1447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715000" y="5969000"/>
            <a:ext cx="1600200" cy="1737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914400" y="3556000"/>
            <a:ext cx="1447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14400" y="3327400"/>
            <a:ext cx="1447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14400" y="3352800"/>
            <a:ext cx="1447800" cy="1737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8"/>
          <p:cNvSpPr txBox="1">
            <a:spLocks/>
          </p:cNvSpPr>
          <p:nvPr/>
        </p:nvSpPr>
        <p:spPr>
          <a:xfrm>
            <a:off x="2971800" y="4983996"/>
            <a:ext cx="1371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175" marR="0" lvl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</a:t>
            </a:r>
            <a:r>
              <a:rPr kumimoji="0" lang="en-MY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10</a:t>
            </a:r>
            <a:r>
              <a:rPr kumimoji="0" lang="en-MY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5 </a:t>
            </a:r>
            <a:r>
              <a:rPr kumimoji="0" lang="en-MY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kumimoji="0" lang="en-MY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</a:p>
          <a:p>
            <a:pPr marL="3175" marR="0" lvl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MY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800600" y="4276725"/>
            <a:ext cx="0" cy="1865376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8"/>
          <p:cNvSpPr txBox="1">
            <a:spLocks/>
          </p:cNvSpPr>
          <p:nvPr/>
        </p:nvSpPr>
        <p:spPr>
          <a:xfrm>
            <a:off x="4724400" y="4953000"/>
            <a:ext cx="1371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175" lvl="0" algn="ctr">
              <a:spcBef>
                <a:spcPts val="1800"/>
              </a:spcBef>
            </a:pPr>
            <a:r>
              <a:rPr lang="en-MY" sz="20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MY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2.5 m</a:t>
            </a:r>
            <a:endParaRPr kumimoji="0" lang="en-MY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3" name="Arc 42"/>
          <p:cNvSpPr/>
          <p:nvPr/>
        </p:nvSpPr>
        <p:spPr>
          <a:xfrm flipH="1">
            <a:off x="5410200" y="3124200"/>
            <a:ext cx="3124200" cy="2743200"/>
          </a:xfrm>
          <a:prstGeom prst="arc">
            <a:avLst>
              <a:gd name="adj1" fmla="val 16200000"/>
              <a:gd name="adj2" fmla="val 21202605"/>
            </a:avLst>
          </a:prstGeom>
          <a:ln w="1270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 flipH="1">
            <a:off x="5486400" y="3124200"/>
            <a:ext cx="3048000" cy="2743200"/>
          </a:xfrm>
          <a:prstGeom prst="arc">
            <a:avLst>
              <a:gd name="adj1" fmla="val 16200000"/>
              <a:gd name="adj2" fmla="val 21186240"/>
            </a:avLst>
          </a:prstGeom>
          <a:ln w="1270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 flipH="1">
            <a:off x="5588000" y="3124200"/>
            <a:ext cx="2971800" cy="2743200"/>
          </a:xfrm>
          <a:prstGeom prst="arc">
            <a:avLst>
              <a:gd name="adj1" fmla="val 16200000"/>
              <a:gd name="adj2" fmla="val 21202605"/>
            </a:avLst>
          </a:prstGeom>
          <a:ln w="1270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factory"/>
          <p:cNvPicPr/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6934200" y="1905000"/>
            <a:ext cx="150786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9" name="Straight Arrow Connector 48"/>
          <p:cNvCxnSpPr/>
          <p:nvPr/>
        </p:nvCxnSpPr>
        <p:spPr>
          <a:xfrm>
            <a:off x="2724150" y="19050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181350" y="1905000"/>
            <a:ext cx="0" cy="54864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638550" y="1905000"/>
            <a:ext cx="0" cy="9144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095750" y="1905000"/>
            <a:ext cx="0" cy="12192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552950" y="1905000"/>
            <a:ext cx="0" cy="121615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10150" y="1905000"/>
            <a:ext cx="0" cy="9144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467350" y="1905000"/>
            <a:ext cx="0" cy="54864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24550" y="19050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266950" y="19050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381750" y="19050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2419350" y="2057400"/>
            <a:ext cx="137160" cy="1371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76550" y="2209800"/>
            <a:ext cx="137160" cy="1371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352800" y="2057400"/>
            <a:ext cx="137160" cy="1371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810000" y="2209800"/>
            <a:ext cx="137160" cy="1371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244340" y="2057400"/>
            <a:ext cx="137160" cy="1371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701540" y="2209800"/>
            <a:ext cx="137160" cy="1371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158740" y="2057400"/>
            <a:ext cx="137160" cy="1371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615940" y="2209800"/>
            <a:ext cx="137160" cy="1371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92190" y="2057400"/>
            <a:ext cx="137160" cy="1371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505200" y="1443335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i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MY" sz="2400" dirty="0" smtClean="0">
                <a:latin typeface="Times New Roman" pitchFamily="18" charset="0"/>
                <a:cs typeface="Times New Roman" pitchFamily="18" charset="0"/>
              </a:rPr>
              <a:t> = 1 g/m</a:t>
            </a:r>
            <a:r>
              <a:rPr lang="en-MY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MY" sz="2400" dirty="0" smtClean="0">
                <a:latin typeface="Times New Roman" pitchFamily="18" charset="0"/>
                <a:cs typeface="Times New Roman" pitchFamily="18" charset="0"/>
              </a:rPr>
              <a:t>/h </a:t>
            </a:r>
            <a:endParaRPr lang="en-US" sz="2400" dirty="0"/>
          </a:p>
        </p:txBody>
      </p:sp>
      <p:sp>
        <p:nvSpPr>
          <p:cNvPr id="77" name="Rectangle 76"/>
          <p:cNvSpPr/>
          <p:nvPr/>
        </p:nvSpPr>
        <p:spPr>
          <a:xfrm>
            <a:off x="6705600" y="3200400"/>
            <a:ext cx="1853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MY" sz="2400" dirty="0" smtClean="0">
                <a:latin typeface="Times New Roman" pitchFamily="18" charset="0"/>
                <a:cs typeface="Times New Roman" pitchFamily="18" charset="0"/>
              </a:rPr>
              <a:t> = 100 kg/h</a:t>
            </a:r>
            <a:endParaRPr lang="en-US" sz="24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2819400"/>
            <a:ext cx="1992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MY" sz="2400" i="1" baseline="-25000" dirty="0" err="1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MY" sz="2400" dirty="0" smtClean="0">
                <a:latin typeface="Times New Roman" pitchFamily="18" charset="0"/>
                <a:cs typeface="Times New Roman" pitchFamily="18" charset="0"/>
              </a:rPr>
              <a:t> = 10 mg/L </a:t>
            </a:r>
            <a:endParaRPr lang="en-US" sz="2400" dirty="0"/>
          </a:p>
        </p:txBody>
      </p:sp>
      <p:sp>
        <p:nvSpPr>
          <p:cNvPr id="61" name="Content Placeholder 8"/>
          <p:cNvSpPr>
            <a:spLocks noGrp="1"/>
          </p:cNvSpPr>
          <p:nvPr>
            <p:ph idx="1"/>
          </p:nvPr>
        </p:nvSpPr>
        <p:spPr>
          <a:xfrm>
            <a:off x="457200" y="6219372"/>
            <a:ext cx="8382000" cy="6858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MY" dirty="0" err="1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MY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) industrial waste at rate of 100 kg/h, </a:t>
            </a:r>
          </a:p>
        </p:txBody>
      </p:sp>
      <p:sp>
        <p:nvSpPr>
          <p:cNvPr id="62" name="Content Placeholder 8"/>
          <p:cNvSpPr txBox="1">
            <a:spLocks/>
          </p:cNvSpPr>
          <p:nvPr/>
        </p:nvSpPr>
        <p:spPr>
          <a:xfrm>
            <a:off x="457200" y="6219372"/>
            <a:ext cx="8382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(ii) inflow with concentration 10 mg/L</a:t>
            </a:r>
          </a:p>
        </p:txBody>
      </p:sp>
      <p:sp>
        <p:nvSpPr>
          <p:cNvPr id="73" name="Content Placeholder 8"/>
          <p:cNvSpPr txBox="1">
            <a:spLocks/>
          </p:cNvSpPr>
          <p:nvPr/>
        </p:nvSpPr>
        <p:spPr>
          <a:xfrm>
            <a:off x="3048000" y="5486400"/>
            <a:ext cx="1371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175" marR="0" lvl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</a:t>
            </a:r>
            <a:r>
              <a:rPr kumimoji="0" lang="en-MY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0.20</a:t>
            </a:r>
            <a:r>
              <a:rPr kumimoji="0" lang="en-MY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MY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</a:t>
            </a:r>
            <a:r>
              <a:rPr lang="en-MY" sz="2000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endParaRPr kumimoji="0" lang="en-MY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5" name="Content Placeholder 8"/>
          <p:cNvSpPr txBox="1">
            <a:spLocks/>
          </p:cNvSpPr>
          <p:nvPr/>
        </p:nvSpPr>
        <p:spPr>
          <a:xfrm>
            <a:off x="2895600" y="4495800"/>
            <a:ext cx="1905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175" marR="0" lvl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MY" sz="20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</a:t>
            </a:r>
            <a:r>
              <a:rPr kumimoji="0" lang="en-MY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4</a:t>
            </a:r>
            <a:r>
              <a:rPr kumimoji="0" lang="en-MY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</a:t>
            </a:r>
            <a:r>
              <a:rPr kumimoji="0" lang="en-MY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10</a:t>
            </a:r>
            <a:r>
              <a:rPr lang="en-MY" sz="2000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0" lang="en-MY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MY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MY" sz="2000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kumimoji="0" lang="en-MY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175" marR="0" lvl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MY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9" name="Content Placeholder 8"/>
          <p:cNvSpPr txBox="1">
            <a:spLocks/>
          </p:cNvSpPr>
          <p:nvPr/>
        </p:nvSpPr>
        <p:spPr>
          <a:xfrm>
            <a:off x="457200" y="6210300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(iii) atmospheric flux </a:t>
            </a:r>
            <a:r>
              <a:rPr kumimoji="0" lang="en-MY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= 1 g/m</a:t>
            </a:r>
            <a:r>
              <a:rPr kumimoji="0" lang="en-MY" sz="32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kumimoji="0" lang="en-MY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/h.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3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3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3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3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4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4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4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3 " pathEditMode="relative" ptsTypes="AA">
                                      <p:cBhvr>
                                        <p:cTn id="14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5" grpId="0" animBg="1"/>
      <p:bldP spid="43" grpId="0" animBg="1"/>
      <p:bldP spid="45" grpId="0" animBg="1"/>
      <p:bldP spid="46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6" grpId="0"/>
      <p:bldP spid="77" grpId="0"/>
      <p:bldP spid="78" grpId="0"/>
      <p:bldP spid="61" grpId="0" build="p"/>
      <p:bldP spid="61" grpId="1" build="p"/>
      <p:bldP spid="62" grpId="0"/>
      <p:bldP spid="62" grpId="1"/>
      <p:bldP spid="7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5257800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lphaLcParenR"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Find the assimilation and treatment factors.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spcBef>
                <a:spcPts val="1800"/>
              </a:spcBef>
              <a:buFont typeface="+mj-lt"/>
              <a:buAutoNum type="alphaLcParenR"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Determine the waste concentration in the lake at steady state.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spcBef>
                <a:spcPts val="1800"/>
              </a:spcBef>
              <a:buFont typeface="+mj-lt"/>
              <a:buAutoNum type="alphaLcParenR"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Find the rate of change in mass for each process and shows the mass balance.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2.2(a) – Solution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257800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lphaLcParenR"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Find the assimilation and treatment factors.</a:t>
            </a:r>
          </a:p>
          <a:p>
            <a:pPr marL="514350" lvl="0" indent="-514350">
              <a:spcBef>
                <a:spcPts val="1800"/>
              </a:spcBef>
              <a:buNone/>
            </a:pPr>
            <a:r>
              <a:rPr lang="en-US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The assimilation factor (Equation 2.10) is</a:t>
            </a:r>
          </a:p>
          <a:p>
            <a:pPr marL="514350" lvl="0" indent="-514350">
              <a:spcBef>
                <a:spcPts val="1800"/>
              </a:spcBef>
              <a:buNone/>
            </a:pPr>
            <a:endParaRPr lang="en-US" sz="5400" dirty="0" smtClean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spcBef>
                <a:spcPts val="1800"/>
              </a:spcBef>
              <a:buNone/>
            </a:pPr>
            <a:r>
              <a:rPr lang="en-US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The treatment factor (Equation 2.11) is</a:t>
            </a:r>
          </a:p>
          <a:p>
            <a:pPr marL="514350" lvl="0" indent="-514350">
              <a:spcBef>
                <a:spcPts val="1800"/>
              </a:spcBef>
              <a:buNone/>
            </a:pPr>
            <a:endParaRPr lang="en-US" sz="7200" dirty="0" smtClean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This means that one-third of the inflow waste concentration will flow out of the lake.</a:t>
            </a:r>
          </a:p>
          <a:p>
            <a:pPr marL="514350" lvl="0" indent="-514350">
              <a:spcBef>
                <a:spcPts val="1800"/>
              </a:spcBef>
              <a:buNone/>
            </a:pPr>
            <a:endParaRPr lang="en-US" dirty="0" smtClean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8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5825" name="Object 1"/>
          <p:cNvGraphicFramePr>
            <a:graphicFrameLocks noChangeAspect="1"/>
          </p:cNvGraphicFramePr>
          <p:nvPr/>
        </p:nvGraphicFramePr>
        <p:xfrm>
          <a:off x="720725" y="2828925"/>
          <a:ext cx="765968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01" name="Equation" r:id="rId5" imgW="3124200" imgH="279400" progId="Equation.DSMT4">
                  <p:embed/>
                </p:oleObj>
              </mc:Choice>
              <mc:Fallback>
                <p:oleObj name="Equation" r:id="rId5" imgW="3124200" imgH="279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2828925"/>
                        <a:ext cx="7659688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762000" y="4495800"/>
          <a:ext cx="6494106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02" name="Equation" r:id="rId7" imgW="2489200" imgH="495300" progId="Equation.DSMT4">
                  <p:embed/>
                </p:oleObj>
              </mc:Choice>
              <mc:Fallback>
                <p:oleObj name="Equation" r:id="rId7" imgW="2489200" imgH="4953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95800"/>
                        <a:ext cx="6494106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6096000" y="2590800"/>
            <a:ext cx="2362200" cy="91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629400" y="4495800"/>
            <a:ext cx="68580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28600" y="5715000"/>
            <a:ext cx="807720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81000" y="3429000"/>
            <a:ext cx="7162800" cy="2590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2564" name="Object 4"/>
          <p:cNvGraphicFramePr>
            <a:graphicFrameLocks noChangeAspect="1"/>
          </p:cNvGraphicFramePr>
          <p:nvPr/>
        </p:nvGraphicFramePr>
        <p:xfrm>
          <a:off x="990600" y="5867400"/>
          <a:ext cx="71342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03" name="Equation" r:id="rId9" imgW="2908300" imgH="228600" progId="Equation.DSMT4">
                  <p:embed/>
                </p:oleObj>
              </mc:Choice>
              <mc:Fallback>
                <p:oleObj name="Equation" r:id="rId9" imgW="290830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867400"/>
                        <a:ext cx="71342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ounded Rectangle 23"/>
          <p:cNvSpPr/>
          <p:nvPr/>
        </p:nvSpPr>
        <p:spPr>
          <a:xfrm>
            <a:off x="2438400" y="2667000"/>
            <a:ext cx="3657600" cy="91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667000" y="4495800"/>
            <a:ext cx="396240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8"/>
          <p:cNvSpPr txBox="1">
            <a:spLocks/>
          </p:cNvSpPr>
          <p:nvPr/>
        </p:nvSpPr>
        <p:spPr>
          <a:xfrm>
            <a:off x="381000" y="5638800"/>
            <a:ext cx="8382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This means that one-third of the inflow waste concentration will flow out of the lake.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322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4" grpId="0" animBg="1"/>
      <p:bldP spid="26" grpId="0" animBg="1"/>
      <p:bldP spid="2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2.2(b) – Solution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257800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lphaLcParenR" startAt="2"/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Determine the waste concentration in the lake at steady state.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4809" name="Object 9"/>
          <p:cNvGraphicFramePr>
            <a:graphicFrameLocks noChangeAspect="1"/>
          </p:cNvGraphicFramePr>
          <p:nvPr/>
        </p:nvGraphicFramePr>
        <p:xfrm>
          <a:off x="1066800" y="2343150"/>
          <a:ext cx="70104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1" name="Equation" r:id="rId5" imgW="2997200" imgH="660400" progId="Equation.DSMT4">
                  <p:embed/>
                </p:oleObj>
              </mc:Choice>
              <mc:Fallback>
                <p:oleObj name="Equation" r:id="rId5" imgW="2997200" imgH="6604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43150"/>
                        <a:ext cx="7010400" cy="1514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5943600" y="3048000"/>
          <a:ext cx="2522538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2" name="Equation" r:id="rId7" imgW="1028254" imgH="431613" progId="Equation.DSMT4">
                  <p:embed/>
                </p:oleObj>
              </mc:Choice>
              <mc:Fallback>
                <p:oleObj name="Equation" r:id="rId7" imgW="1028254" imgH="431613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048000"/>
                        <a:ext cx="2522538" cy="1046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11" name="Object 11"/>
          <p:cNvGraphicFramePr>
            <a:graphicFrameLocks noChangeAspect="1"/>
          </p:cNvGraphicFramePr>
          <p:nvPr/>
        </p:nvGraphicFramePr>
        <p:xfrm>
          <a:off x="685800" y="3962400"/>
          <a:ext cx="4603750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3" name="Equation" r:id="rId9" imgW="1968500" imgH="711200" progId="Equation.DSMT4">
                  <p:embed/>
                </p:oleObj>
              </mc:Choice>
              <mc:Fallback>
                <p:oleObj name="Equation" r:id="rId9" imgW="1968500" imgH="7112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962400"/>
                        <a:ext cx="4603750" cy="163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12" name="Object 12"/>
          <p:cNvGraphicFramePr>
            <a:graphicFrameLocks noChangeAspect="1"/>
          </p:cNvGraphicFramePr>
          <p:nvPr/>
        </p:nvGraphicFramePr>
        <p:xfrm>
          <a:off x="1881188" y="5867400"/>
          <a:ext cx="53752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4" name="Equation" r:id="rId11" imgW="2298700" imgH="241300" progId="Equation.DSMT4">
                  <p:embed/>
                </p:oleObj>
              </mc:Choice>
              <mc:Fallback>
                <p:oleObj name="Equation" r:id="rId11" imgW="2298700" imgH="2413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5867400"/>
                        <a:ext cx="537527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2.2(b) – Solution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257800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lphaLcParenR" startAt="2"/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Determine the waste concentration in the lake at steady state.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4809" name="Object 9"/>
          <p:cNvGraphicFramePr>
            <a:graphicFrameLocks noChangeAspect="1"/>
          </p:cNvGraphicFramePr>
          <p:nvPr/>
        </p:nvGraphicFramePr>
        <p:xfrm>
          <a:off x="547688" y="2500313"/>
          <a:ext cx="40989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6" name="Equation" r:id="rId5" imgW="1752600" imgH="241300" progId="Equation.DSMT4">
                  <p:embed/>
                </p:oleObj>
              </mc:Choice>
              <mc:Fallback>
                <p:oleObj name="Equation" r:id="rId5" imgW="1752600" imgH="2413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2500313"/>
                        <a:ext cx="40989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1" name="Object 3"/>
          <p:cNvGraphicFramePr>
            <a:graphicFrameLocks noChangeAspect="1"/>
          </p:cNvGraphicFramePr>
          <p:nvPr/>
        </p:nvGraphicFramePr>
        <p:xfrm>
          <a:off x="533400" y="3937000"/>
          <a:ext cx="38306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7" name="Equation" r:id="rId7" imgW="1638300" imgH="241300" progId="Equation.DSMT4">
                  <p:embed/>
                </p:oleObj>
              </mc:Choice>
              <mc:Fallback>
                <p:oleObj name="Equation" r:id="rId7" imgW="1638300" imgH="2413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937000"/>
                        <a:ext cx="3830638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2" name="Object 4"/>
          <p:cNvGraphicFramePr>
            <a:graphicFrameLocks noChangeAspect="1"/>
          </p:cNvGraphicFramePr>
          <p:nvPr/>
        </p:nvGraphicFramePr>
        <p:xfrm>
          <a:off x="547688" y="5310188"/>
          <a:ext cx="445611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8" name="Equation" r:id="rId9" imgW="1905000" imgH="241300" progId="Equation.DSMT4">
                  <p:embed/>
                </p:oleObj>
              </mc:Choice>
              <mc:Fallback>
                <p:oleObj name="Equation" r:id="rId9" imgW="1905000" imgH="2413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5310188"/>
                        <a:ext cx="4456113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5"/>
          <p:cNvGraphicFramePr>
            <a:graphicFrameLocks noChangeAspect="1"/>
          </p:cNvGraphicFramePr>
          <p:nvPr/>
        </p:nvGraphicFramePr>
        <p:xfrm>
          <a:off x="1752600" y="3124200"/>
          <a:ext cx="21383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9" name="Equation" r:id="rId11" imgW="914400" imgH="241300" progId="Equation.DSMT4">
                  <p:embed/>
                </p:oleObj>
              </mc:Choice>
              <mc:Fallback>
                <p:oleObj name="Equation" r:id="rId11" imgW="914400" imgH="2413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124200"/>
                        <a:ext cx="2138362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6" name="Object 8"/>
          <p:cNvGraphicFramePr>
            <a:graphicFrameLocks noChangeAspect="1"/>
          </p:cNvGraphicFramePr>
          <p:nvPr/>
        </p:nvGraphicFramePr>
        <p:xfrm>
          <a:off x="1619250" y="4510088"/>
          <a:ext cx="576103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0" name="Equation" r:id="rId13" imgW="2463800" imgH="279400" progId="Equation.DSMT4">
                  <p:embed/>
                </p:oleObj>
              </mc:Choice>
              <mc:Fallback>
                <p:oleObj name="Equation" r:id="rId13" imgW="2463800" imgH="2794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510088"/>
                        <a:ext cx="5761038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7" name="Object 9"/>
          <p:cNvGraphicFramePr>
            <a:graphicFrameLocks noChangeAspect="1"/>
          </p:cNvGraphicFramePr>
          <p:nvPr/>
        </p:nvGraphicFramePr>
        <p:xfrm>
          <a:off x="4916716" y="2061028"/>
          <a:ext cx="4055444" cy="994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1" name="Equation" r:id="rId15" imgW="1943100" imgH="482600" progId="Equation.DSMT4">
                  <p:embed/>
                </p:oleObj>
              </mc:Choice>
              <mc:Fallback>
                <p:oleObj name="Equation" r:id="rId15" imgW="1943100" imgH="4826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6716" y="2061028"/>
                        <a:ext cx="4055444" cy="9942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8" name="Object 10"/>
          <p:cNvGraphicFramePr>
            <a:graphicFrameLocks noChangeAspect="1"/>
          </p:cNvGraphicFramePr>
          <p:nvPr/>
        </p:nvGraphicFramePr>
        <p:xfrm>
          <a:off x="1530350" y="5957888"/>
          <a:ext cx="5940425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2" name="Equation" r:id="rId17" imgW="2540000" imgH="279400" progId="Equation.DSMT4">
                  <p:embed/>
                </p:oleObj>
              </mc:Choice>
              <mc:Fallback>
                <p:oleObj name="Equation" r:id="rId17" imgW="2540000" imgH="2794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350" y="5957888"/>
                        <a:ext cx="5940425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9" name="Object 11"/>
          <p:cNvGraphicFramePr>
            <a:graphicFrameLocks noChangeAspect="1"/>
          </p:cNvGraphicFramePr>
          <p:nvPr/>
        </p:nvGraphicFramePr>
        <p:xfrm>
          <a:off x="4657725" y="3276600"/>
          <a:ext cx="440055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3" name="Equation" r:id="rId19" imgW="2108200" imgH="482600" progId="Equation.DSMT4">
                  <p:embed/>
                </p:oleObj>
              </mc:Choice>
              <mc:Fallback>
                <p:oleObj name="Equation" r:id="rId19" imgW="2108200" imgH="4826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3276600"/>
                        <a:ext cx="4400550" cy="99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ounded Rectangle 33"/>
          <p:cNvSpPr/>
          <p:nvPr/>
        </p:nvSpPr>
        <p:spPr>
          <a:xfrm>
            <a:off x="5638800" y="4419600"/>
            <a:ext cx="1752600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124200" y="4419600"/>
            <a:ext cx="2514600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867400" y="5943600"/>
            <a:ext cx="1752600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895600" y="5867400"/>
            <a:ext cx="3048000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2.2(b) – Solution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257800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lphaLcParenR" startAt="2"/>
            </a:pPr>
            <a:r>
              <a:rPr lang="en-MY" sz="2800" dirty="0" smtClean="0">
                <a:latin typeface="Times New Roman" pitchFamily="18" charset="0"/>
                <a:cs typeface="Times New Roman" pitchFamily="18" charset="0"/>
              </a:rPr>
              <a:t>Determine the waste concentration in the lake at steady state.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48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4809" name="Object 9"/>
          <p:cNvGraphicFramePr>
            <a:graphicFrameLocks noChangeAspect="1"/>
          </p:cNvGraphicFramePr>
          <p:nvPr/>
        </p:nvGraphicFramePr>
        <p:xfrm>
          <a:off x="1066800" y="2438400"/>
          <a:ext cx="4722812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26" name="Equation" r:id="rId5" imgW="2019300" imgH="736600" progId="Equation.DSMT4">
                  <p:embed/>
                </p:oleObj>
              </mc:Choice>
              <mc:Fallback>
                <p:oleObj name="Equation" r:id="rId5" imgW="2019300" imgH="736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38400"/>
                        <a:ext cx="4722812" cy="168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588" name="Object 4"/>
          <p:cNvGraphicFramePr>
            <a:graphicFrameLocks noChangeAspect="1"/>
          </p:cNvGraphicFramePr>
          <p:nvPr/>
        </p:nvGraphicFramePr>
        <p:xfrm>
          <a:off x="990600" y="3006725"/>
          <a:ext cx="730885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27" name="Equation" r:id="rId7" imgW="3124200" imgH="1371600" progId="Equation.DSMT4">
                  <p:embed/>
                </p:oleObj>
              </mc:Choice>
              <mc:Fallback>
                <p:oleObj name="Equation" r:id="rId7" imgW="3124200" imgH="1371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006725"/>
                        <a:ext cx="7308850" cy="314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57600" y="4114800"/>
            <a:ext cx="3810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57400" y="5334000"/>
            <a:ext cx="4724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3589" name="Object 5"/>
          <p:cNvGraphicFramePr>
            <a:graphicFrameLocks noChangeAspect="1"/>
          </p:cNvGraphicFramePr>
          <p:nvPr/>
        </p:nvGraphicFramePr>
        <p:xfrm>
          <a:off x="1143000" y="4572000"/>
          <a:ext cx="60896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28" name="Equation" r:id="rId9" imgW="2603500" imgH="241300" progId="Equation.DSMT4">
                  <p:embed/>
                </p:oleObj>
              </mc:Choice>
              <mc:Fallback>
                <p:oleObj name="Equation" r:id="rId9" imgW="2603500" imgH="2413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572000"/>
                        <a:ext cx="6089650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295  E" pathEditMode="relative" ptsTypes="">
                                      <p:cBhvr>
                                        <p:cTn id="14" dur="2000" fill="hold"/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04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2.2(c) – Solution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1447800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lphaLcParenR" startAt="3"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Find the rate of change in mass for each process and shows the mass balance.</a:t>
            </a: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37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1430338" y="2514600"/>
          <a:ext cx="63055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5" name="Equation" r:id="rId5" imgW="2159000" imgH="393700" progId="Equation.DSMT4">
                  <p:embed/>
                </p:oleObj>
              </mc:Choice>
              <mc:Fallback>
                <p:oleObj name="Equation" r:id="rId5" imgW="2159000" imgH="3937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2514600"/>
                        <a:ext cx="6305550" cy="1049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Content Placeholder 8"/>
          <p:cNvSpPr txBox="1">
            <a:spLocks/>
          </p:cNvSpPr>
          <p:nvPr/>
        </p:nvSpPr>
        <p:spPr>
          <a:xfrm>
            <a:off x="457200" y="4724400"/>
            <a:ext cx="83820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Rate of mass change from outflow,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4" name="Content Placeholder 8"/>
          <p:cNvSpPr txBox="1">
            <a:spLocks/>
          </p:cNvSpPr>
          <p:nvPr/>
        </p:nvSpPr>
        <p:spPr>
          <a:xfrm>
            <a:off x="457200" y="5715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Rate of mass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change from kinetic decay,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03784" name="Object 8"/>
          <p:cNvGraphicFramePr>
            <a:graphicFrameLocks noChangeAspect="1"/>
          </p:cNvGraphicFramePr>
          <p:nvPr/>
        </p:nvGraphicFramePr>
        <p:xfrm>
          <a:off x="6019800" y="3695700"/>
          <a:ext cx="14843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6" name="Equation" r:id="rId7" imgW="508000" imgH="228600" progId="Equation.DSMT4">
                  <p:embed/>
                </p:oleObj>
              </mc:Choice>
              <mc:Fallback>
                <p:oleObj name="Equation" r:id="rId7" imgW="50800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695700"/>
                        <a:ext cx="148431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Content Placeholder 8"/>
          <p:cNvSpPr txBox="1">
            <a:spLocks/>
          </p:cNvSpPr>
          <p:nvPr/>
        </p:nvSpPr>
        <p:spPr>
          <a:xfrm>
            <a:off x="457200" y="3733800"/>
            <a:ext cx="83820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Rate of mass change from loading,  </a:t>
            </a:r>
          </a:p>
        </p:txBody>
      </p:sp>
      <p:graphicFrame>
        <p:nvGraphicFramePr>
          <p:cNvPr id="203785" name="Object 9"/>
          <p:cNvGraphicFramePr>
            <a:graphicFrameLocks noChangeAspect="1"/>
          </p:cNvGraphicFramePr>
          <p:nvPr/>
        </p:nvGraphicFramePr>
        <p:xfrm>
          <a:off x="6057900" y="4705350"/>
          <a:ext cx="170656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7" name="Equation" r:id="rId9" imgW="583947" imgH="203112" progId="Equation.DSMT4">
                  <p:embed/>
                </p:oleObj>
              </mc:Choice>
              <mc:Fallback>
                <p:oleObj name="Equation" r:id="rId9" imgW="583947" imgH="203112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705350"/>
                        <a:ext cx="1706562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6" name="Object 10"/>
          <p:cNvGraphicFramePr>
            <a:graphicFrameLocks noChangeAspect="1"/>
          </p:cNvGraphicFramePr>
          <p:nvPr/>
        </p:nvGraphicFramePr>
        <p:xfrm>
          <a:off x="6896100" y="5734050"/>
          <a:ext cx="21145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38" name="Equation" r:id="rId11" imgW="723586" imgH="203112" progId="Equation.DSMT4">
                  <p:embed/>
                </p:oleObj>
              </mc:Choice>
              <mc:Fallback>
                <p:oleObj name="Equation" r:id="rId11" imgW="723586" imgH="203112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5734050"/>
                        <a:ext cx="2114550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2.2(c) – Solution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1447800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lphaLcParenR" startAt="3"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Find the rate of change in mass for each process and shows the mass balance.</a:t>
            </a: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37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1430338" y="2514600"/>
          <a:ext cx="63055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06" name="Equation" r:id="rId5" imgW="2159000" imgH="393700" progId="Equation.DSMT4">
                  <p:embed/>
                </p:oleObj>
              </mc:Choice>
              <mc:Fallback>
                <p:oleObj name="Equation" r:id="rId5" imgW="2159000" imgH="3937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2514600"/>
                        <a:ext cx="6305550" cy="1049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4" name="Object 8"/>
          <p:cNvGraphicFramePr>
            <a:graphicFrameLocks noChangeAspect="1"/>
          </p:cNvGraphicFramePr>
          <p:nvPr/>
        </p:nvGraphicFramePr>
        <p:xfrm>
          <a:off x="382587" y="3733800"/>
          <a:ext cx="28940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07" name="Equation" r:id="rId7" imgW="990600" imgH="228600" progId="Equation.DSMT4">
                  <p:embed/>
                </p:oleObj>
              </mc:Choice>
              <mc:Fallback>
                <p:oleObj name="Equation" r:id="rId7" imgW="99060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7" y="3733800"/>
                        <a:ext cx="289401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5" name="Object 9"/>
          <p:cNvGraphicFramePr>
            <a:graphicFrameLocks noChangeAspect="1"/>
          </p:cNvGraphicFramePr>
          <p:nvPr/>
        </p:nvGraphicFramePr>
        <p:xfrm>
          <a:off x="65088" y="4495800"/>
          <a:ext cx="89804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08" name="Equation" r:id="rId9" imgW="3073400" imgH="279400" progId="Equation.DSMT4">
                  <p:embed/>
                </p:oleObj>
              </mc:Choice>
              <mc:Fallback>
                <p:oleObj name="Equation" r:id="rId9" imgW="3073400" imgH="2794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8" y="4495800"/>
                        <a:ext cx="8980487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6" name="Object 10"/>
          <p:cNvGraphicFramePr>
            <a:graphicFrameLocks noChangeAspect="1"/>
          </p:cNvGraphicFramePr>
          <p:nvPr/>
        </p:nvGraphicFramePr>
        <p:xfrm>
          <a:off x="155574" y="5427663"/>
          <a:ext cx="8607426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09" name="Equation" r:id="rId11" imgW="2946400" imgH="508000" progId="Equation.DSMT4">
                  <p:embed/>
                </p:oleObj>
              </mc:Choice>
              <mc:Fallback>
                <p:oleObj name="Equation" r:id="rId11" imgW="2946400" imgH="5080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4" y="5427663"/>
                        <a:ext cx="8607426" cy="1354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01840"/>
          </a:xfrm>
          <a:prstGeom prst="rect">
            <a:avLst/>
          </a:prstGeom>
          <a:noFill/>
        </p:spPr>
      </p:pic>
      <p:pic>
        <p:nvPicPr>
          <p:cNvPr id="1027" name="Picture 3" descr="C:\Users\fauzisukiman\Desktop\template pp USM\page 2 n seterusnya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2400"/>
            <a:ext cx="1289671" cy="914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2.2(c) – Solution</a:t>
            </a:r>
            <a:endParaRPr 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1447800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lphaLcParenR" startAt="3"/>
            </a:pPr>
            <a:r>
              <a:rPr lang="en-MY" dirty="0" smtClean="0">
                <a:latin typeface="Times New Roman" pitchFamily="18" charset="0"/>
                <a:cs typeface="Times New Roman" pitchFamily="18" charset="0"/>
              </a:rPr>
              <a:t>Find the rate of change in mass for each process and shows the mass balance.</a:t>
            </a:r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37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Content Placeholder 8"/>
          <p:cNvSpPr txBox="1">
            <a:spLocks/>
          </p:cNvSpPr>
          <p:nvPr/>
        </p:nvSpPr>
        <p:spPr>
          <a:xfrm>
            <a:off x="381000" y="3987120"/>
            <a:ext cx="83820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Rate of mass change from outflow,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4" name="Content Placeholder 8"/>
          <p:cNvSpPr txBox="1">
            <a:spLocks/>
          </p:cNvSpPr>
          <p:nvPr/>
        </p:nvSpPr>
        <p:spPr>
          <a:xfrm>
            <a:off x="457200" y="5402263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Rate of mass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change from kinetic decay,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6" name="Content Placeholder 8"/>
          <p:cNvSpPr txBox="1">
            <a:spLocks/>
          </p:cNvSpPr>
          <p:nvPr/>
        </p:nvSpPr>
        <p:spPr>
          <a:xfrm>
            <a:off x="381000" y="2438400"/>
            <a:ext cx="83820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Rate of mass change from loading,  </a:t>
            </a:r>
          </a:p>
        </p:txBody>
      </p:sp>
      <p:graphicFrame>
        <p:nvGraphicFramePr>
          <p:cNvPr id="331782" name="Object 6"/>
          <p:cNvGraphicFramePr>
            <a:graphicFrameLocks noChangeAspect="1"/>
          </p:cNvGraphicFramePr>
          <p:nvPr/>
        </p:nvGraphicFramePr>
        <p:xfrm>
          <a:off x="2135188" y="3048000"/>
          <a:ext cx="28940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21" name="Equation" r:id="rId5" imgW="990600" imgH="228600" progId="Equation.DSMT4">
                  <p:embed/>
                </p:oleObj>
              </mc:Choice>
              <mc:Fallback>
                <p:oleObj name="Equation" r:id="rId5" imgW="99060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3048000"/>
                        <a:ext cx="2894012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83" name="Object 7"/>
          <p:cNvGraphicFramePr>
            <a:graphicFrameLocks noChangeAspect="1"/>
          </p:cNvGraphicFramePr>
          <p:nvPr/>
        </p:nvGraphicFramePr>
        <p:xfrm>
          <a:off x="1570038" y="4597400"/>
          <a:ext cx="35274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22" name="Equation" r:id="rId7" imgW="1206500" imgH="203200" progId="Equation.DSMT4">
                  <p:embed/>
                </p:oleObj>
              </mc:Choice>
              <mc:Fallback>
                <p:oleObj name="Equation" r:id="rId7" imgW="1206500" imgH="2032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038" y="4597400"/>
                        <a:ext cx="3527425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84" name="Object 8"/>
          <p:cNvGraphicFramePr>
            <a:graphicFrameLocks noChangeAspect="1"/>
          </p:cNvGraphicFramePr>
          <p:nvPr/>
        </p:nvGraphicFramePr>
        <p:xfrm>
          <a:off x="1338263" y="6011863"/>
          <a:ext cx="385921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23" name="Equation" r:id="rId9" imgW="1320227" imgH="203112" progId="Equation.DSMT4">
                  <p:embed/>
                </p:oleObj>
              </mc:Choice>
              <mc:Fallback>
                <p:oleObj name="Equation" r:id="rId9" imgW="1320227" imgH="203112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63" y="6011863"/>
                        <a:ext cx="3859212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8"/>
          <p:cNvSpPr txBox="1">
            <a:spLocks/>
          </p:cNvSpPr>
          <p:nvPr/>
        </p:nvSpPr>
        <p:spPr>
          <a:xfrm>
            <a:off x="5562600" y="2971800"/>
            <a:ext cx="35052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r"/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 T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otal rate of change in mass 80+160 = 240 kgh</a:t>
            </a:r>
            <a:r>
              <a:rPr kumimoji="0" lang="en-US" sz="30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-1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balances the total mass </a:t>
            </a:r>
            <a:r>
              <a:rPr lang="en-US" sz="3000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input 240 kgh</a:t>
            </a:r>
            <a:r>
              <a:rPr lang="en-US" sz="3000" baseline="30000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3000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auzisukiman\Desktop\template pp USM\Last page\purple.jpg"/>
          <p:cNvPicPr>
            <a:picLocks noChangeAspect="1" noChangeArrowheads="1"/>
          </p:cNvPicPr>
          <p:nvPr/>
        </p:nvPicPr>
        <p:blipFill>
          <a:blip r:embed="rId2" cstate="print"/>
          <a:srcRect t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4379" y="4876800"/>
            <a:ext cx="2569621" cy="1981201"/>
          </a:xfrm>
          <a:prstGeom prst="rect">
            <a:avLst/>
          </a:prstGeom>
          <a:noFill/>
        </p:spPr>
      </p:pic>
      <p:pic>
        <p:nvPicPr>
          <p:cNvPr id="2051" name="Picture 3" descr="C:\Users\fauzisukiman\Desktop\template pp USM\Last page\usm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4419600"/>
            <a:ext cx="2278097" cy="1422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438400" y="2590800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Monotype Corsiva" pitchFamily="66" charset="0"/>
              </a:rPr>
              <a:t>Thank You</a:t>
            </a:r>
            <a:endParaRPr lang="en-US" sz="600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Dr Teh Su Yean, PPSM@USM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3771</Words>
  <Application>Microsoft Office PowerPoint</Application>
  <PresentationFormat>On-screen Show (4:3)</PresentationFormat>
  <Paragraphs>669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Office Theme</vt:lpstr>
      <vt:lpstr>Equation</vt:lpstr>
      <vt:lpstr>Lake Modeling</vt:lpstr>
      <vt:lpstr>2.1  Water Quality Modeling</vt:lpstr>
      <vt:lpstr>Simple Ways to Conserve H2O</vt:lpstr>
      <vt:lpstr>Water Waste = Water Shortage</vt:lpstr>
      <vt:lpstr>World Water Prices (Source: International Water Resources Association,  Vol. 1, No. 3, 2001)</vt:lpstr>
      <vt:lpstr>Domestic Water Tariffs in Malaysia (RM)  Source: Malaysia Water Industry Guide, 2016</vt:lpstr>
      <vt:lpstr>Domestic Water Tariffs in Malaysia (RM)  Source: Malaysia Water Industry Guide, 2016</vt:lpstr>
      <vt:lpstr>Domestic Consumption 2014-2015  Source: National Water Services Commission, 2016</vt:lpstr>
      <vt:lpstr>Ulu Muda, Kedah</vt:lpstr>
      <vt:lpstr>Forest as Sediment Filter</vt:lpstr>
      <vt:lpstr>PowerPoint Presentation</vt:lpstr>
      <vt:lpstr>Adverse Impact of Logging</vt:lpstr>
      <vt:lpstr>Logging roads generate  large soil loss</vt:lpstr>
      <vt:lpstr>Tractor skid trail generates large soil loss</vt:lpstr>
      <vt:lpstr>PowerPoint Presentation</vt:lpstr>
      <vt:lpstr>Logging causes Soil Erosion and Pollutes Rivers</vt:lpstr>
      <vt:lpstr>Heavy Erosion and River pollution After Logging</vt:lpstr>
      <vt:lpstr>Logging Roads Pollute Rivers</vt:lpstr>
      <vt:lpstr>Logging destroys Riparian Buffer Zones  and Pollutes streams</vt:lpstr>
      <vt:lpstr>Logging intensifies runoff and generates soil loss</vt:lpstr>
      <vt:lpstr>Logging Contaminates Streams</vt:lpstr>
      <vt:lpstr>Logging Contaminates Rivers</vt:lpstr>
      <vt:lpstr>Logging Contaminates Water Supply</vt:lpstr>
      <vt:lpstr>Logging Contaminates Reservoir</vt:lpstr>
      <vt:lpstr>Logging Contaminates Reservoir</vt:lpstr>
      <vt:lpstr>Contaminated Reservoir leads to Water Disruption</vt:lpstr>
      <vt:lpstr>Portable (Drinking) Water</vt:lpstr>
      <vt:lpstr>Population Growth</vt:lpstr>
      <vt:lpstr>Use Water Wisely</vt:lpstr>
      <vt:lpstr>Paya Terubong (2015)</vt:lpstr>
      <vt:lpstr>PowerPoint Presentation</vt:lpstr>
      <vt:lpstr>PowerPoint Presentation</vt:lpstr>
      <vt:lpstr>2.1  Water Quality Modeling</vt:lpstr>
      <vt:lpstr>2.1  Water Quality Modeling</vt:lpstr>
      <vt:lpstr>2.1  Water Quality Modeling</vt:lpstr>
      <vt:lpstr>2.2  Reaction Kinetics</vt:lpstr>
      <vt:lpstr>2.2  Reaction Kinetics</vt:lpstr>
      <vt:lpstr>2.3  Zero-order Reaction</vt:lpstr>
      <vt:lpstr>2.3  Zero-order Reaction</vt:lpstr>
      <vt:lpstr>2.4  First-order Reaction</vt:lpstr>
      <vt:lpstr>2.3  First-order Reaction</vt:lpstr>
      <vt:lpstr>2.5  Water Quality in Lake</vt:lpstr>
      <vt:lpstr>How Complex Should Final Computational Model Be?</vt:lpstr>
      <vt:lpstr>How Complex Should Final Computational Model Be?</vt:lpstr>
      <vt:lpstr>How Complex Should Final Computational Model Be?</vt:lpstr>
      <vt:lpstr>How Complex Should Final Computational Model Be?</vt:lpstr>
      <vt:lpstr>2.5  Water Quality in Lake</vt:lpstr>
      <vt:lpstr>2.5  Water Quality in Lake</vt:lpstr>
      <vt:lpstr>Some Related Terms</vt:lpstr>
      <vt:lpstr>Some Related Terms</vt:lpstr>
      <vt:lpstr>2.5.1  Stagnant Lake</vt:lpstr>
      <vt:lpstr>2.5.1  Stagnant Lake</vt:lpstr>
      <vt:lpstr>2.5.1  Stagnant Lake</vt:lpstr>
      <vt:lpstr>2.5.1  Stagnant Lake</vt:lpstr>
      <vt:lpstr>Example 2.1</vt:lpstr>
      <vt:lpstr>Example 2.1(a) – Solution </vt:lpstr>
      <vt:lpstr>Example 2.1(b) – Solution </vt:lpstr>
      <vt:lpstr>2.5.2  Flowing Lake</vt:lpstr>
      <vt:lpstr>2.5.2  Flowing Lake</vt:lpstr>
      <vt:lpstr>2.5.2  Flowing Lake</vt:lpstr>
      <vt:lpstr>2.5.2  Flowing Lake</vt:lpstr>
      <vt:lpstr>2.5.2  Flowing Lake</vt:lpstr>
      <vt:lpstr>2.5.2  Flowing Lake</vt:lpstr>
      <vt:lpstr>2.5.3  Flowing Lake with Loading</vt:lpstr>
      <vt:lpstr>2.5.3  Flowing Lake with Loading</vt:lpstr>
      <vt:lpstr>2.5.3  Flowing Lake with Loading</vt:lpstr>
      <vt:lpstr>2.5.3  Flowing Lake with Loading</vt:lpstr>
      <vt:lpstr>2.5.4  Flowing Lake with Loading and Sedimentation</vt:lpstr>
      <vt:lpstr>2.5.4 Flowing Lake with Loading and Sedimentation</vt:lpstr>
      <vt:lpstr>2.5.4  Flowing Lake with Loading and Sedimentation</vt:lpstr>
      <vt:lpstr>2.5.4  Flowing Lake with Loading and Sedimentation</vt:lpstr>
      <vt:lpstr>Lake Model – Summary </vt:lpstr>
      <vt:lpstr>2.5.5  Simple Model at Steady-state</vt:lpstr>
      <vt:lpstr>2.5.5  Simple Model at Steady-state</vt:lpstr>
      <vt:lpstr>2.5.5  Simple Model at Steady-state</vt:lpstr>
      <vt:lpstr>2.5.5  Simple Model at Steady-state</vt:lpstr>
      <vt:lpstr>2.5.5  Simple Model at Steady-state</vt:lpstr>
      <vt:lpstr>2.5.5  Simple Model at Steady-state</vt:lpstr>
      <vt:lpstr>2.5.5  Simple Model at Steady-state</vt:lpstr>
      <vt:lpstr>2.5.5  Simple Model at Steady-state</vt:lpstr>
      <vt:lpstr>Treatment Pond</vt:lpstr>
      <vt:lpstr>2.5.5  Simple Model at Steady-state</vt:lpstr>
      <vt:lpstr>Treatment factor/  Transfer coefficient</vt:lpstr>
      <vt:lpstr>Treatment factor/  Transfer coefficient</vt:lpstr>
      <vt:lpstr>Treatment factor/  Transfer coefficient</vt:lpstr>
      <vt:lpstr>Water Residence Time w </vt:lpstr>
      <vt:lpstr>Pollutant Residence Time c </vt:lpstr>
      <vt:lpstr>Example 2.2</vt:lpstr>
      <vt:lpstr>Example 2.2</vt:lpstr>
      <vt:lpstr>Example 2.2</vt:lpstr>
      <vt:lpstr>Example 2.2</vt:lpstr>
      <vt:lpstr>Example 2.2(a) – Solution</vt:lpstr>
      <vt:lpstr>Example 2.2(b) – Solution</vt:lpstr>
      <vt:lpstr>Example 2.2(b) – Solution</vt:lpstr>
      <vt:lpstr>Example 2.2(b) – Solution</vt:lpstr>
      <vt:lpstr>Example 2.2(c) – Solution</vt:lpstr>
      <vt:lpstr>Example 2.2(c) – Solution</vt:lpstr>
      <vt:lpstr>Example 2.2(c) – Solution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2018-08-21T05:56:32Z</dcterms:created>
  <dcterms:modified xsi:type="dcterms:W3CDTF">2018-08-21T05:57:10Z</dcterms:modified>
</cp:coreProperties>
</file>